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3" r:id="rId2"/>
  </p:sldMasterIdLst>
  <p:notesMasterIdLst>
    <p:notesMasterId r:id="rId59"/>
  </p:notesMasterIdLst>
  <p:sldIdLst>
    <p:sldId id="294" r:id="rId3"/>
    <p:sldId id="848" r:id="rId4"/>
    <p:sldId id="867" r:id="rId5"/>
    <p:sldId id="868" r:id="rId6"/>
    <p:sldId id="865" r:id="rId7"/>
    <p:sldId id="743" r:id="rId8"/>
    <p:sldId id="745" r:id="rId9"/>
    <p:sldId id="769" r:id="rId10"/>
    <p:sldId id="835" r:id="rId11"/>
    <p:sldId id="869" r:id="rId12"/>
    <p:sldId id="856" r:id="rId13"/>
    <p:sldId id="664" r:id="rId14"/>
    <p:sldId id="854" r:id="rId15"/>
    <p:sldId id="852" r:id="rId16"/>
    <p:sldId id="857" r:id="rId17"/>
    <p:sldId id="802" r:id="rId18"/>
    <p:sldId id="853" r:id="rId19"/>
    <p:sldId id="445" r:id="rId20"/>
    <p:sldId id="822" r:id="rId21"/>
    <p:sldId id="723" r:id="rId22"/>
    <p:sldId id="836" r:id="rId23"/>
    <p:sldId id="771" r:id="rId24"/>
    <p:sldId id="837" r:id="rId25"/>
    <p:sldId id="804" r:id="rId26"/>
    <p:sldId id="843" r:id="rId27"/>
    <p:sldId id="844" r:id="rId28"/>
    <p:sldId id="845" r:id="rId29"/>
    <p:sldId id="823" r:id="rId30"/>
    <p:sldId id="829" r:id="rId31"/>
    <p:sldId id="726" r:id="rId32"/>
    <p:sldId id="846" r:id="rId33"/>
    <p:sldId id="847" r:id="rId34"/>
    <p:sldId id="826" r:id="rId35"/>
    <p:sldId id="828" r:id="rId36"/>
    <p:sldId id="827" r:id="rId37"/>
    <p:sldId id="786" r:id="rId38"/>
    <p:sldId id="824" r:id="rId39"/>
    <p:sldId id="862" r:id="rId40"/>
    <p:sldId id="863" r:id="rId41"/>
    <p:sldId id="864" r:id="rId42"/>
    <p:sldId id="830" r:id="rId43"/>
    <p:sldId id="831" r:id="rId44"/>
    <p:sldId id="832" r:id="rId45"/>
    <p:sldId id="833" r:id="rId46"/>
    <p:sldId id="809" r:id="rId47"/>
    <p:sldId id="825" r:id="rId48"/>
    <p:sldId id="858" r:id="rId49"/>
    <p:sldId id="859" r:id="rId50"/>
    <p:sldId id="842" r:id="rId51"/>
    <p:sldId id="734" r:id="rId52"/>
    <p:sldId id="834" r:id="rId53"/>
    <p:sldId id="860" r:id="rId54"/>
    <p:sldId id="861" r:id="rId55"/>
    <p:sldId id="811" r:id="rId56"/>
    <p:sldId id="813" r:id="rId57"/>
    <p:sldId id="814" r:id="rId58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伊藤 宏幸" initials="" lastIdx="31" clrIdx="0"/>
  <p:cmAuthor id="1" name="Microsoft Office ユーザー" initials="Office" lastIdx="12" clrIdx="1">
    <p:extLst/>
  </p:cmAuthor>
  <p:cmAuthor id="2" name="Microsoft Office User" initials="MOU" lastIdx="2" clrIdx="2">
    <p:extLst>
      <p:ext uri="{19B8F6BF-5375-455C-9EA6-DF929625EA0E}">
        <p15:presenceInfo xmlns:p15="http://schemas.microsoft.com/office/powerpoint/2012/main" userId="Microsoft Office 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7B53B"/>
    <a:srgbClr val="0432FF"/>
    <a:srgbClr val="0AC200"/>
    <a:srgbClr val="F15A22"/>
    <a:srgbClr val="0000FF"/>
    <a:srgbClr val="FFD400"/>
    <a:srgbClr val="00BAE8"/>
    <a:srgbClr val="FAFAFC"/>
    <a:srgbClr val="9437FF"/>
    <a:srgbClr val="44C40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555" autoAdjust="0"/>
    <p:restoredTop sz="82639" autoAdjust="0"/>
  </p:normalViewPr>
  <p:slideViewPr>
    <p:cSldViewPr snapToGrid="0">
      <p:cViewPr varScale="1">
        <p:scale>
          <a:sx n="87" d="100"/>
          <a:sy n="87" d="100"/>
        </p:scale>
        <p:origin x="2784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1356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5" Type="http://schemas.openxmlformats.org/officeDocument/2006/relationships/slide" Target="slides/slide3.xml"/><Relationship Id="rId61" Type="http://schemas.openxmlformats.org/officeDocument/2006/relationships/presProps" Target="presProp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commentAuthors" Target="commentAuthors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11-15T17:38:57.242" idx="1">
    <p:pos x="84" y="790"/>
    <p:text>背景画像を変更する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11-15T17:38:57.242" idx="1">
    <p:pos x="84" y="790"/>
    <p:text>背景画像を変更する</p:text>
    <p:extLst>
      <p:ext uri="{C676402C-5697-4E1C-873F-D02D1690AC5C}">
        <p15:threadingInfo xmlns:p15="http://schemas.microsoft.com/office/powerpoint/2012/main" timeZoneBias="-54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7E67B1-E584-4720-817D-DD5D20C3975D}" type="datetimeFigureOut">
              <a:rPr kumimoji="1" lang="ja-JP" altLang="en-US" smtClean="0"/>
              <a:t>2019/12/13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931A60-C776-4263-A2FB-8D24586021F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171977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 dirty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621320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035492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/>
              <a:t>それでは皆さんに質問です。</a:t>
            </a:r>
            <a:endParaRPr kumimoji="1" lang="en-US" altLang="ja-JP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/>
              <a:t>「</a:t>
            </a:r>
            <a:r>
              <a:rPr kumimoji="1" lang="en-US" altLang="ja-JP" dirty="0"/>
              <a:t>SET</a:t>
            </a:r>
            <a:r>
              <a:rPr kumimoji="1" lang="ja-JP" altLang="en-US"/>
              <a:t>」という単語、もしくはその意味をご存知の方、挙手をお願いいたします。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154887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200" b="0" i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「</a:t>
            </a:r>
            <a:r>
              <a:rPr lang="en-US" altLang="ja-JP" sz="1200" b="0" i="0" dirty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SET</a:t>
            </a:r>
            <a:r>
              <a:rPr lang="ja-JP" altLang="en-US" sz="1200" b="0" i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」とは、「</a:t>
            </a:r>
            <a:r>
              <a:rPr lang="en-US" altLang="ja-JP" sz="1200" b="0" i="0" dirty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Software Engineer in Test</a:t>
            </a:r>
            <a:r>
              <a:rPr lang="ja-JP" altLang="en-US" sz="1200" b="0" i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」の略で、</a:t>
            </a:r>
            <a:r>
              <a:rPr lang="en-US" altLang="ja-JP" sz="1200" b="0" i="0" dirty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Google</a:t>
            </a:r>
            <a:r>
              <a:rPr lang="ja-JP" altLang="en-US" sz="1200" b="0" i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で生まれたロールです。</a:t>
            </a:r>
            <a:endParaRPr lang="en-US" altLang="ja-JP" sz="1200" b="0" i="0" dirty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ja-JP" sz="1200" b="0" i="0" dirty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200" b="0" i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書籍</a:t>
            </a:r>
            <a:r>
              <a:rPr lang="en-US" altLang="ja-JP" sz="1200" b="0" i="0" dirty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『How Google Tests Software』</a:t>
            </a:r>
            <a:r>
              <a:rPr lang="ja-JP" altLang="en-US" sz="1200" b="0" i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に、詳しく説明されています。</a:t>
            </a:r>
            <a:br>
              <a:rPr lang="en-US" altLang="ja-JP" sz="1200" b="0" i="0" dirty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endParaRPr lang="en-US" altLang="ja-JP" sz="1200" b="0" i="0" dirty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200" b="0" i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同様の役職は、</a:t>
            </a:r>
            <a:r>
              <a:rPr lang="en-US" altLang="ja-JP" sz="1200" b="0" i="0" dirty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Microsoft</a:t>
            </a:r>
            <a:r>
              <a:rPr lang="ja-JP" altLang="en-US" sz="1200" b="0" i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や</a:t>
            </a:r>
            <a:r>
              <a:rPr lang="en-US" altLang="ja-JP" sz="1200" b="0" i="0" dirty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Amazon</a:t>
            </a:r>
            <a:r>
              <a:rPr lang="ja-JP" altLang="en-US" sz="1200" b="0" i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、</a:t>
            </a:r>
            <a:r>
              <a:rPr lang="en-US" altLang="ja-JP" sz="1200" b="0" i="0" dirty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DeNA</a:t>
            </a:r>
            <a:r>
              <a:rPr lang="ja-JP" altLang="en-US" sz="1200" b="0" i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などにもあります。</a:t>
            </a:r>
            <a:endParaRPr lang="en-US" altLang="ja-JP" sz="1200" b="0" i="0" dirty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391145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私伊藤が、</a:t>
            </a:r>
            <a:r>
              <a:rPr kumimoji="1" lang="en-US" altLang="ja-JP" dirty="0"/>
              <a:t>LINE</a:t>
            </a:r>
            <a:r>
              <a:rPr kumimoji="1" lang="ja-JP" altLang="en-US"/>
              <a:t>の</a:t>
            </a:r>
            <a:r>
              <a:rPr kumimoji="1" lang="en-US" altLang="ja-JP" dirty="0"/>
              <a:t>Engineering Blog</a:t>
            </a:r>
            <a:r>
              <a:rPr kumimoji="1" lang="ja-JP" altLang="en-US"/>
              <a:t>で説明している内容は、コチラになります。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en-US" altLang="ja-JP" dirty="0"/>
              <a:t>Google</a:t>
            </a:r>
            <a:r>
              <a:rPr kumimoji="1" lang="ja-JP" altLang="en-US"/>
              <a:t>などでの一般的な定義よりは、やっていることの範囲が広いかと思います。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758304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50615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673034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0" i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一連の活動に際して我々は、様々な技術・ツールとアジャイルプラクティス・マインドセットとを組み合わせ、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0" i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日々実験を繰り返しながら、ビジネス的成果へとつなげています。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336075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テスト自動化に限定せず、組織を横断してビジネス的課題の解決をリードするチームとして、</a:t>
            </a:r>
            <a:endParaRPr kumimoji="1" lang="en-US" altLang="ja-JP" dirty="0"/>
          </a:p>
          <a:p>
            <a:r>
              <a:rPr kumimoji="1" lang="ja-JP" altLang="en-US"/>
              <a:t>「</a:t>
            </a:r>
            <a:r>
              <a:rPr kumimoji="1" lang="en-US" altLang="ja-JP" dirty="0"/>
              <a:t>Transformational Leader</a:t>
            </a:r>
            <a:r>
              <a:rPr kumimoji="1" lang="ja-JP" altLang="en-US"/>
              <a:t>」のチームと呼び始めています。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510933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81798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253284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sz="12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それではまず最初に、このセッションの目的を、改めて全員で確認してみましょう。</a:t>
            </a:r>
            <a:endParaRPr lang="en-US" altLang="ja-JP" sz="12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  <a:p>
            <a:endParaRPr lang="en-US" altLang="ja-JP" sz="12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  <a:p>
            <a:r>
              <a:rPr lang="ja-JP" altLang="en-US" sz="12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皆さん、認識はあっていますか？</a:t>
            </a:r>
            <a:endParaRPr lang="en-US" altLang="ja-JP" sz="12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5690574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4114296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8798924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1721648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7561018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4804073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8009426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5220068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2695151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9016728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802375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まず最初に結論からお話ししますと、この後紹介する</a:t>
            </a:r>
            <a:r>
              <a:rPr lang="ja-JP" altLang="en-US" sz="12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具体的な事例を、</a:t>
            </a:r>
            <a:r>
              <a:rPr kumimoji="1" lang="ja-JP" altLang="en-US"/>
              <a:t>皆さんのチーム・会社・組織でそのまま使うことは、まずできません！</a:t>
            </a:r>
          </a:p>
          <a:p>
            <a:endParaRPr lang="en-US" altLang="ja-JP" sz="12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2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そのままでは使えないことを、まず最初にご承知おきください。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9473782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7510122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4499416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4640203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7764600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8778785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4120127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296103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4936052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ja-JP" sz="1200" b="0" i="0" dirty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5160353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925845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これは、食材だけでは食べられないものが多いことと同じです。</a:t>
            </a:r>
            <a:endParaRPr kumimoji="1" lang="en-US" altLang="ja-JP" dirty="0"/>
          </a:p>
          <a:p>
            <a:endParaRPr lang="en-US" altLang="ja-JP" sz="12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  <a:p>
            <a:r>
              <a:rPr lang="ja-JP" altLang="en-US" sz="12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今回紹介する事例は、</a:t>
            </a:r>
            <a:r>
              <a:rPr kumimoji="1" lang="ja-JP" altLang="en-US"/>
              <a:t>皆さんのチーム・会社・組織にあった形での調理・加工をして、初めて機能します。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0511868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6363065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870224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0044087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9343897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3875008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7385044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7463256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7004087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7736613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849924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1065543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1255135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5101623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1656201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3976493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8369058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9138876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68071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まず最初に、最近抱えている課題認識を共有させてくださいー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en-US" altLang="ja-JP" dirty="0"/>
              <a:t>※</a:t>
            </a:r>
            <a:r>
              <a:rPr kumimoji="1" lang="ja-JP" altLang="en-US"/>
              <a:t>聴衆の共感を引き出す会話が欲しい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367667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914675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862555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013822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ユーザー設定レイアウト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>
          <a:xfrm>
            <a:off x="0" y="5279598"/>
            <a:ext cx="9144000" cy="513306"/>
          </a:xfrm>
        </p:spPr>
        <p:txBody>
          <a:bodyPr/>
          <a:lstStyle>
            <a:lvl1pPr algn="ctr">
              <a:defRPr sz="150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052BCCDA-7B63-404C-A04A-C54649811EC9}" type="datetime4">
              <a:rPr lang="ja-JP" altLang="en-US" smtClean="0"/>
              <a:pPr/>
              <a:t>2019年12月13日</a:t>
            </a:fld>
            <a:endParaRPr lang="ja-JP" altLang="en-US"/>
          </a:p>
        </p:txBody>
      </p:sp>
      <p:sp>
        <p:nvSpPr>
          <p:cNvPr id="7" name="コンテンツ プレースホルダー 2"/>
          <p:cNvSpPr>
            <a:spLocks noGrp="1"/>
          </p:cNvSpPr>
          <p:nvPr>
            <p:ph idx="1" hasCustomPrompt="1"/>
          </p:nvPr>
        </p:nvSpPr>
        <p:spPr>
          <a:xfrm>
            <a:off x="0" y="5781439"/>
            <a:ext cx="9144000" cy="547643"/>
          </a:xfrm>
        </p:spPr>
        <p:txBody>
          <a:bodyPr>
            <a:noAutofit/>
          </a:bodyPr>
          <a:lstStyle>
            <a:lvl1pPr marL="0" indent="0" algn="ctr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/>
              <a:t>制作者の名前を入力</a:t>
            </a:r>
          </a:p>
        </p:txBody>
      </p:sp>
      <p:sp>
        <p:nvSpPr>
          <p:cNvPr id="10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5279591"/>
          </a:xfrm>
          <a:solidFill>
            <a:srgbClr val="07B53B"/>
          </a:solidFill>
          <a:ln>
            <a:solidFill>
              <a:srgbClr val="44C404"/>
            </a:solidFill>
          </a:ln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/>
              <a:t>プレゼンテーション</a:t>
            </a:r>
            <a:br>
              <a:rPr kumimoji="1" lang="en-US" altLang="ja-JP" dirty="0"/>
            </a:br>
            <a:r>
              <a:rPr kumimoji="1" lang="ja-JP" altLang="en-US" dirty="0"/>
              <a:t>タイトルを入力</a:t>
            </a:r>
          </a:p>
        </p:txBody>
      </p:sp>
    </p:spTree>
    <p:extLst>
      <p:ext uri="{BB962C8B-B14F-4D97-AF65-F5344CB8AC3E}">
        <p14:creationId xmlns:p14="http://schemas.microsoft.com/office/powerpoint/2010/main" val="579778059"/>
      </p:ext>
    </p:extLst>
  </p:cSld>
  <p:clrMapOvr>
    <a:masterClrMapping/>
  </p:clrMapOvr>
  <p:hf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正方形/長方形 13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rgbClr val="07B53B"/>
          </a:solidFill>
          <a:ln>
            <a:solidFill>
              <a:srgbClr val="44C4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9" name="正方形/長方形 8"/>
          <p:cNvSpPr/>
          <p:nvPr userDrawn="1"/>
        </p:nvSpPr>
        <p:spPr>
          <a:xfrm>
            <a:off x="4585066" y="1174343"/>
            <a:ext cx="4558937" cy="5683657"/>
          </a:xfrm>
          <a:prstGeom prst="rect">
            <a:avLst/>
          </a:prstGeom>
          <a:solidFill>
            <a:srgbClr val="DEDEDE">
              <a:alpha val="9725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3657B689-2040-4AA2-A102-3ED058595473}" type="datetime1">
              <a:rPr lang="ja-JP" altLang="en-US" smtClean="0"/>
              <a:pPr/>
              <a:t>2019/12/13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67564" y="6356350"/>
            <a:ext cx="720000" cy="359864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19102" y="1485901"/>
            <a:ext cx="3984977" cy="4549356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11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JP" altLang="en-US" dirty="0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13"/>
          </p:nvPr>
        </p:nvSpPr>
        <p:spPr>
          <a:xfrm>
            <a:off x="4870851" y="1485905"/>
            <a:ext cx="3992165" cy="4509169"/>
          </a:xfrm>
        </p:spPr>
        <p:txBody>
          <a:bodyPr>
            <a:normAutofit/>
          </a:bodyPr>
          <a:lstStyle>
            <a:lvl1pPr>
              <a:defRPr sz="3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8584030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901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6B8FEEA6-8109-49C3-9E5B-E102B12D7F37}" type="datetime1">
              <a:rPr lang="ja-JP" altLang="en-US" smtClean="0"/>
              <a:pPr/>
              <a:t>2019/12/13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67564" y="6356350"/>
            <a:ext cx="720000" cy="359864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4727849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ユーザー設定レイアウト">
    <p:bg>
      <p:bgPr>
        <a:solidFill>
          <a:srgbClr val="07B5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144000" cy="6356350"/>
          </a:xfrm>
          <a:solidFill>
            <a:srgbClr val="07B53B"/>
          </a:solidFill>
          <a:ln>
            <a:solidFill>
              <a:srgbClr val="07B53B"/>
            </a:solidFill>
          </a:ln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/>
              <a:t>扉ページ</a:t>
            </a:r>
            <a:br>
              <a:rPr kumimoji="1" lang="en-US" altLang="ja-JP" dirty="0"/>
            </a:br>
            <a:r>
              <a:rPr kumimoji="1" lang="ja-JP" altLang="en-US" dirty="0"/>
              <a:t>タイトルを入力</a:t>
            </a:r>
          </a:p>
        </p:txBody>
      </p:sp>
    </p:spTree>
    <p:extLst>
      <p:ext uri="{BB962C8B-B14F-4D97-AF65-F5344CB8AC3E}">
        <p14:creationId xmlns:p14="http://schemas.microsoft.com/office/powerpoint/2010/main" val="21884692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ユーザー設定レイアウト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コンテンツ プレースホルダー 2"/>
          <p:cNvSpPr>
            <a:spLocks noGrp="1"/>
          </p:cNvSpPr>
          <p:nvPr>
            <p:ph idx="1" hasCustomPrompt="1"/>
          </p:nvPr>
        </p:nvSpPr>
        <p:spPr>
          <a:xfrm>
            <a:off x="0" y="5781439"/>
            <a:ext cx="9144000" cy="547643"/>
          </a:xfrm>
        </p:spPr>
        <p:txBody>
          <a:bodyPr>
            <a:noAutofit/>
          </a:bodyPr>
          <a:lstStyle>
            <a:lvl1pPr marL="0" indent="0" algn="ctr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/>
              <a:t>制作者の名前を入力</a:t>
            </a:r>
          </a:p>
        </p:txBody>
      </p:sp>
      <p:sp>
        <p:nvSpPr>
          <p:cNvPr id="9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5279591"/>
          </a:xfrm>
          <a:solidFill>
            <a:schemeClr val="tx2"/>
          </a:solidFill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/>
              <a:t>プレゼンテーション</a:t>
            </a:r>
            <a:br>
              <a:rPr kumimoji="1" lang="en-US" altLang="ja-JP" dirty="0"/>
            </a:br>
            <a:r>
              <a:rPr kumimoji="1" lang="ja-JP" altLang="en-US" dirty="0"/>
              <a:t>タイトルを入力</a:t>
            </a:r>
          </a:p>
        </p:txBody>
      </p:sp>
      <p:sp>
        <p:nvSpPr>
          <p:cNvPr id="12" name="日付プレースホルダー 2"/>
          <p:cNvSpPr>
            <a:spLocks noGrp="1"/>
          </p:cNvSpPr>
          <p:nvPr>
            <p:ph type="dt" sz="half" idx="10"/>
          </p:nvPr>
        </p:nvSpPr>
        <p:spPr>
          <a:xfrm>
            <a:off x="0" y="5279598"/>
            <a:ext cx="9144000" cy="513306"/>
          </a:xfrm>
        </p:spPr>
        <p:txBody>
          <a:bodyPr/>
          <a:lstStyle>
            <a:lvl1pPr algn="ctr">
              <a:defRPr sz="150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0541452E-60C8-4FD8-95AF-A908062DC191}" type="datetime4">
              <a:rPr lang="ja-JP" altLang="en-US" smtClean="0"/>
              <a:pPr/>
              <a:t>2019年12月13日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4221315095"/>
      </p:ext>
    </p:extLst>
  </p:cSld>
  <p:clrMapOvr>
    <a:masterClrMapping/>
  </p:clrMapOvr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正方形/長方形 16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9" name="正方形/長方形 8"/>
          <p:cNvSpPr/>
          <p:nvPr userDrawn="1"/>
        </p:nvSpPr>
        <p:spPr>
          <a:xfrm>
            <a:off x="4585066" y="1174343"/>
            <a:ext cx="4558937" cy="5683657"/>
          </a:xfrm>
          <a:prstGeom prst="rect">
            <a:avLst/>
          </a:prstGeom>
          <a:solidFill>
            <a:srgbClr val="DEDEDE">
              <a:alpha val="9725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3657B689-2040-4AA2-A102-3ED058595473}" type="datetime1">
              <a:rPr lang="ja-JP" altLang="en-US" smtClean="0"/>
              <a:pPr/>
              <a:t>2019/12/13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11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12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19102" y="1485901"/>
            <a:ext cx="3984977" cy="4549356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endParaRPr kumimoji="1" lang="ja-JP" altLang="en-US" dirty="0"/>
          </a:p>
        </p:txBody>
      </p:sp>
      <p:sp>
        <p:nvSpPr>
          <p:cNvPr id="13" name="テキスト プレースホルダー 4"/>
          <p:cNvSpPr>
            <a:spLocks noGrp="1"/>
          </p:cNvSpPr>
          <p:nvPr>
            <p:ph type="body" sz="quarter" idx="13"/>
          </p:nvPr>
        </p:nvSpPr>
        <p:spPr>
          <a:xfrm>
            <a:off x="4870851" y="1485905"/>
            <a:ext cx="3992165" cy="4509169"/>
          </a:xfrm>
        </p:spPr>
        <p:txBody>
          <a:bodyPr>
            <a:normAutofit/>
          </a:bodyPr>
          <a:lstStyle>
            <a:lvl1pPr>
              <a:defRPr sz="3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4078654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正方形/長方形 8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901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6B8FEEA6-8109-49C3-9E5B-E102B12D7F37}" type="datetime1">
              <a:rPr lang="ja-JP" altLang="en-US" smtClean="0"/>
              <a:pPr/>
              <a:t>2019/12/13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7320733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ユーザー設定レイアウト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6356351"/>
          </a:xfrm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/>
              <a:t>扉ページ</a:t>
            </a:r>
            <a:br>
              <a:rPr kumimoji="1" lang="en-US" altLang="ja-JP" dirty="0"/>
            </a:br>
            <a:r>
              <a:rPr kumimoji="1" lang="ja-JP" altLang="en-US" dirty="0"/>
              <a:t>タイトルを入力</a:t>
            </a:r>
          </a:p>
        </p:txBody>
      </p:sp>
    </p:spTree>
    <p:extLst>
      <p:ext uri="{BB962C8B-B14F-4D97-AF65-F5344CB8AC3E}">
        <p14:creationId xmlns:p14="http://schemas.microsoft.com/office/powerpoint/2010/main" val="25606232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8650" y="1495438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628650" y="635635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9E8D857A-8BE1-48F1-B70A-19AA9B269235}" type="datetime1">
              <a:rPr lang="ja-JP" altLang="en-US" smtClean="0"/>
              <a:pPr/>
              <a:t>2019/12/13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7564" y="6356350"/>
            <a:ext cx="720000" cy="3598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rgbClr val="07B53B"/>
          </a:solidFill>
          <a:ln>
            <a:solidFill>
              <a:srgbClr val="44C4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kumimoji="1" lang="ja-JP" altLang="en-US" dirty="0"/>
              <a:t>マスタータイトルの書式設定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908634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49" r:id="rId2"/>
    <p:sldLayoutId id="2147483650" r:id="rId3"/>
    <p:sldLayoutId id="2147483651" r:id="rId4"/>
  </p:sldLayoutIdLst>
  <p:hf hdr="0" dt="0"/>
  <p:txStyles>
    <p:titleStyle>
      <a:lvl1pPr algn="ctr" defTabSz="685783" rtl="0" eaLnBrk="1" latinLnBrk="0" hangingPunct="1">
        <a:lnSpc>
          <a:spcPct val="90000"/>
        </a:lnSpc>
        <a:spcBef>
          <a:spcPct val="0"/>
        </a:spcBef>
        <a:buNone/>
        <a:defRPr kumimoji="1" sz="4500" kern="1200">
          <a:solidFill>
            <a:schemeClr val="bg1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</p:titleStyle>
    <p:bodyStyle>
      <a:lvl1pPr marL="0" indent="0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kumimoji="1" sz="4050" kern="1200">
          <a:solidFill>
            <a:srgbClr val="595959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6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3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8650" y="1495438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628650" y="635635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9E8D857A-8BE1-48F1-B70A-19AA9B269235}" type="datetime1">
              <a:rPr lang="ja-JP" altLang="en-US" smtClean="0"/>
              <a:pPr/>
              <a:t>2019/12/13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7565" y="6316165"/>
            <a:ext cx="461089" cy="400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-1" y="7711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kumimoji="1" lang="ja-JP" altLang="en-US" dirty="0"/>
              <a:t>マスタータイトルの書式設定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42382880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</p:sldLayoutIdLst>
  <p:hf hdr="0" dt="0"/>
  <p:txStyles>
    <p:titleStyle>
      <a:lvl1pPr algn="ctr" defTabSz="685783" rtl="0" eaLnBrk="1" latinLnBrk="0" hangingPunct="1">
        <a:lnSpc>
          <a:spcPct val="90000"/>
        </a:lnSpc>
        <a:spcBef>
          <a:spcPct val="0"/>
        </a:spcBef>
        <a:buNone/>
        <a:defRPr kumimoji="1" sz="4500" kern="1200">
          <a:solidFill>
            <a:schemeClr val="bg1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</p:titleStyle>
    <p:bodyStyle>
      <a:lvl1pPr marL="0" indent="0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kumimoji="1" sz="4050" kern="1200">
          <a:solidFill>
            <a:srgbClr val="595959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6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3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m/dp/B007MQLMF2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en.wikipedia.org/wiki/Software_Development_Engineer_in_Test" TargetMode="External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engineering.linecorp.com/ja/blog/recommend-learning-session/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anagileway.wordpress.com/2016/10/07/modern-agile-jp/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comments" Target="../comments/commen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kubernetes/kubernetes" TargetMode="External"/><Relationship Id="rId3" Type="http://schemas.openxmlformats.org/officeDocument/2006/relationships/hyperlink" Target="https://www.sonarqube.org/" TargetMode="External"/><Relationship Id="rId7" Type="http://schemas.openxmlformats.org/officeDocument/2006/relationships/hyperlink" Target="https://www.slideshare.net/linecorp/an-agile-way-as-an-set-at-line/linecorp/an-agile-way-as-an-set-at-line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tiff"/><Relationship Id="rId5" Type="http://schemas.openxmlformats.org/officeDocument/2006/relationships/hyperlink" Target="https://github.com/jenkins-x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1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ChristophLucian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v.com/sprint/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tiff"/><Relationship Id="rId4" Type="http://schemas.openxmlformats.org/officeDocument/2006/relationships/hyperlink" Target="https://www.amazon.com/dp/B010MH1DAQ/" TargetMode="Externa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/>
          <p:cNvSpPr>
            <a:spLocks noGrp="1"/>
          </p:cNvSpPr>
          <p:nvPr>
            <p:ph idx="1"/>
          </p:nvPr>
        </p:nvSpPr>
        <p:spPr>
          <a:xfrm>
            <a:off x="0" y="5323843"/>
            <a:ext cx="9144000" cy="1080000"/>
          </a:xfrm>
          <a:ln>
            <a:noFill/>
          </a:ln>
        </p:spPr>
        <p:txBody>
          <a:bodyPr anchor="ctr"/>
          <a:lstStyle/>
          <a:p>
            <a:r>
              <a:rPr lang="ja-JP" altLang="en-US" sz="32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伊藤</a:t>
            </a: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 </a:t>
            </a:r>
            <a:r>
              <a:rPr lang="ja-JP" altLang="en-US" sz="32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宏幸・高橋</a:t>
            </a: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 </a:t>
            </a:r>
            <a:r>
              <a:rPr lang="ja-JP" altLang="en-US" sz="32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勲</a:t>
            </a:r>
            <a:endParaRPr lang="en-US" altLang="ja-JP" sz="32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LINE</a:t>
            </a:r>
            <a:r>
              <a:rPr lang="ja-JP" altLang="en-US" sz="32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株式会社</a:t>
            </a:r>
          </a:p>
        </p:txBody>
      </p:sp>
      <p:sp>
        <p:nvSpPr>
          <p:cNvPr id="3" name="タイトル 2"/>
          <p:cNvSpPr>
            <a:spLocks noGrp="1"/>
          </p:cNvSpPr>
          <p:nvPr>
            <p:ph type="title"/>
          </p:nvPr>
        </p:nvSpPr>
        <p:spPr>
          <a:xfrm>
            <a:off x="0" y="7"/>
            <a:ext cx="9144000" cy="527959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ja-JP" altLang="en-US" sz="8000" b="1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特殊部隊</a:t>
            </a:r>
            <a:br>
              <a:rPr lang="en-US" altLang="ja-JP" sz="80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</a:br>
            <a:r>
              <a:rPr lang="en-US" altLang="ja-JP" sz="80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SET</a:t>
            </a:r>
            <a:r>
              <a:rPr lang="ja-JP" altLang="en-US" sz="8000" b="1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チームの日常</a:t>
            </a:r>
            <a:br>
              <a:rPr lang="en-US" altLang="ja-JP" sz="36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</a:br>
            <a:br>
              <a:rPr lang="en-US" altLang="ja-JP" sz="36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</a:br>
            <a:r>
              <a:rPr lang="en-US" altLang="ja-JP" sz="36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-</a:t>
            </a:r>
            <a:r>
              <a:rPr lang="ja-JP" altLang="en-US" sz="3600" b="1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技術と実験を融合した実践アジャイル術</a:t>
            </a:r>
            <a:r>
              <a:rPr lang="en-US" altLang="ja-JP" sz="36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-</a:t>
            </a:r>
            <a:endParaRPr kumimoji="1" lang="ja-JP" altLang="en-US" sz="3600" b="1"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621392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solidFill>
            <a:schemeClr val="accent2"/>
          </a:solidFill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ポイント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solidFill>
            <a:schemeClr val="accent4"/>
          </a:solidFill>
          <a:ln>
            <a:solidFill>
              <a:srgbClr val="0432FF"/>
            </a:solidFill>
          </a:ln>
        </p:spPr>
        <p:txBody>
          <a:bodyPr anchor="ctr" anchorCtr="0">
            <a:noAutofit/>
          </a:bodyPr>
          <a:lstStyle/>
          <a:p>
            <a:pPr marL="14288" lvl="1" indent="0" algn="ctr">
              <a:buNone/>
            </a:pPr>
            <a:r>
              <a:rPr lang="en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technical-excellence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  <a:p>
            <a:pPr marL="14288" lvl="1" indent="0" algn="ctr">
              <a:buNone/>
            </a:pP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技術と実装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1352919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C58C9661-ABCC-0642-B241-9AF6E13ED7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6858000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824000" y="0"/>
            <a:ext cx="4320000" cy="6858000"/>
          </a:xfrm>
          <a:solidFill>
            <a:schemeClr val="bg1"/>
          </a:solidFill>
          <a:ln>
            <a:noFill/>
          </a:ln>
        </p:spPr>
        <p:txBody>
          <a:bodyPr/>
          <a:lstStyle/>
          <a:p>
            <a:r>
              <a:rPr lang="en-US" altLang="ja-JP" sz="8000" b="1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SET</a:t>
            </a:r>
            <a:br>
              <a:rPr lang="en-US" altLang="ja-JP" sz="8000" b="1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</a:br>
            <a:r>
              <a:rPr lang="en-US" altLang="ja-JP" sz="8000" b="1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#</a:t>
            </a:r>
            <a:r>
              <a:rPr lang="ja-JP" altLang="en-US" sz="8000" b="1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とは</a:t>
            </a:r>
            <a:endParaRPr kumimoji="1" lang="ja-JP" altLang="en-US" sz="8000" b="1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792919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solidFill>
                  <a:srgbClr val="FFC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S</a:t>
            </a:r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oftware </a:t>
            </a:r>
            <a:r>
              <a:rPr lang="en-US" altLang="ja-JP" sz="4800" dirty="0">
                <a:solidFill>
                  <a:srgbClr val="FFC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E</a:t>
            </a:r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ngineer in </a:t>
            </a:r>
            <a:r>
              <a:rPr lang="en-US" altLang="ja-JP" sz="4800" dirty="0">
                <a:solidFill>
                  <a:srgbClr val="FFC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</a:t>
            </a:r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est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12</a:t>
            </a:fld>
            <a:endParaRPr kumimoji="1" lang="ja-JP" altLang="en-US"/>
          </a:p>
        </p:txBody>
      </p:sp>
      <p:pic>
        <p:nvPicPr>
          <p:cNvPr id="8" name="図 7">
            <a:hlinkClick r:id="rId3"/>
            <a:extLst>
              <a:ext uri="{FF2B5EF4-FFF2-40B4-BE49-F238E27FC236}">
                <a16:creationId xmlns:a16="http://schemas.microsoft.com/office/drawing/2014/main" id="{84C1E388-6FEC-1848-A337-F5EBC14177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50" y="1953683"/>
            <a:ext cx="2996302" cy="387723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コンテンツ プレースホルダー 8">
            <a:extLst>
              <a:ext uri="{FF2B5EF4-FFF2-40B4-BE49-F238E27FC236}">
                <a16:creationId xmlns:a16="http://schemas.microsoft.com/office/drawing/2014/main" id="{6E7EFD24-0832-4B41-8E10-75269272B5D8}"/>
              </a:ext>
            </a:extLst>
          </p:cNvPr>
          <p:cNvSpPr txBox="1">
            <a:spLocks/>
          </p:cNvSpPr>
          <p:nvPr/>
        </p:nvSpPr>
        <p:spPr>
          <a:xfrm>
            <a:off x="3624952" y="1689099"/>
            <a:ext cx="4890398" cy="44064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lvl="1" indent="0">
              <a:lnSpc>
                <a:spcPct val="150000"/>
              </a:lnSpc>
              <a:buNone/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テスト自動化技術を活用して、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5875" lvl="1" indent="0">
              <a:lnSpc>
                <a:spcPct val="150000"/>
              </a:lnSpc>
              <a:buNone/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プロダクト開発チームの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5875" lvl="1" indent="0">
              <a:lnSpc>
                <a:spcPct val="150000"/>
              </a:lnSpc>
              <a:buNone/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テストとプロセスの改善を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5875" lvl="1" indent="0">
              <a:lnSpc>
                <a:spcPct val="150000"/>
              </a:lnSpc>
              <a:buNone/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リードするエンジニア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5875" lvl="1" indent="0">
              <a:lnSpc>
                <a:spcPct val="150000"/>
              </a:lnSpc>
              <a:buNone/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512763" lvl="1" indent="-496888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（参考）</a:t>
            </a:r>
            <a:r>
              <a:rPr lang="en-US" altLang="ja-JP" sz="2800" u="sng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  <a:hlinkClick r:id="rId5"/>
              </a:rPr>
              <a:t>Wikipedia</a:t>
            </a:r>
            <a:endParaRPr lang="en-US" altLang="ja-JP" sz="2800" u="sng" dirty="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8536618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SET #</a:t>
            </a:r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とは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13</a:t>
            </a:fld>
            <a:endParaRPr kumimoji="1" lang="ja-JP" alt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0482BA27-B3C6-F249-AA11-8F44953357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288"/>
            <a:ext cx="9144000" cy="6337062"/>
          </a:xfrm>
          <a:prstGeom prst="rect">
            <a:avLst/>
          </a:prstGeom>
        </p:spPr>
      </p:pic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31F43530-1907-C549-9455-68C4C1BD3404}"/>
              </a:ext>
            </a:extLst>
          </p:cNvPr>
          <p:cNvSpPr/>
          <p:nvPr/>
        </p:nvSpPr>
        <p:spPr>
          <a:xfrm>
            <a:off x="1575893" y="4220224"/>
            <a:ext cx="7226709" cy="1396477"/>
          </a:xfrm>
          <a:prstGeom prst="rect">
            <a:avLst/>
          </a:prstGeom>
          <a:noFill/>
          <a:ln w="38100">
            <a:solidFill>
              <a:srgbClr val="07B5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コンテンツ プレースホルダー 8">
            <a:extLst>
              <a:ext uri="{FF2B5EF4-FFF2-40B4-BE49-F238E27FC236}">
                <a16:creationId xmlns:a16="http://schemas.microsoft.com/office/drawing/2014/main" id="{FD0CA484-A347-7A48-A456-FABE8AD0DA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5614516"/>
            <a:ext cx="7886700" cy="741834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0" lvl="1" indent="0" algn="ctr">
              <a:buNone/>
            </a:pPr>
            <a:r>
              <a:rPr lang="en" altLang="ja-JP" sz="20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hlinkClick r:id="rId4"/>
              </a:rPr>
              <a:t>https://engineering.linecorp.com/ja/blog/recommend-learning-session/</a:t>
            </a:r>
            <a:endParaRPr lang="ja-JP" altLang="en-US" sz="2000"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78931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LINE</a:t>
            </a:r>
            <a:r>
              <a:rPr lang="ja-JP" altLang="en-US" sz="480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の</a:t>
            </a:r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SET #</a:t>
            </a:r>
            <a:r>
              <a:rPr lang="ja-JP" altLang="en-US" sz="480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とは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14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0" lvl="1" indent="0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以下の全社的なリード</a:t>
            </a:r>
            <a:endParaRPr lang="en-US" altLang="ja-JP" sz="4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0" lvl="1" indent="0">
              <a:lnSpc>
                <a:spcPct val="100000"/>
              </a:lnSpc>
              <a:buNone/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457200" lvl="1" indent="-45720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テスト自動化と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DevOps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の推進・実現</a:t>
            </a:r>
          </a:p>
          <a:p>
            <a:pPr marL="457200" lvl="1" indent="-45720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プロダクト開発チームのプロセス改善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457200" lvl="1" indent="-45720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社内ツールの開発・運用（後述）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457200" lvl="1" indent="-45720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組織を超えた課題発見と解決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457200" lvl="1" indent="-45720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技術戦略の策定・実施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1115057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LINE</a:t>
            </a:r>
            <a:r>
              <a:rPr lang="ja-JP" altLang="en-US" sz="480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の</a:t>
            </a:r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SET #</a:t>
            </a:r>
            <a:r>
              <a:rPr lang="ja-JP" altLang="en-US" sz="480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とは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0" lvl="1" indent="0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以下の全社的なリード</a:t>
            </a:r>
            <a:endParaRPr lang="en-US" altLang="ja-JP" sz="4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0" lvl="1" indent="0">
              <a:lnSpc>
                <a:spcPct val="100000"/>
              </a:lnSpc>
              <a:buNone/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457200" lvl="1" indent="-45720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テスト自動化と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DevOps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の推進・実現</a:t>
            </a:r>
          </a:p>
          <a:p>
            <a:pPr marL="457200" lvl="1" indent="-45720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プロダクト開発チームのプロセス改善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457200" lvl="1" indent="-45720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社内ツールの開発・運用（後述）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457200" lvl="1" indent="-45720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組織を超えた課題発見と解決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457200" lvl="1" indent="-45720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技術戦略の策定・実施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3" name="四角形吹き出し 2">
            <a:extLst>
              <a:ext uri="{FF2B5EF4-FFF2-40B4-BE49-F238E27FC236}">
                <a16:creationId xmlns:a16="http://schemas.microsoft.com/office/drawing/2014/main" id="{C0846EE2-59D4-A140-B6AD-C6A9AB6458EF}"/>
              </a:ext>
            </a:extLst>
          </p:cNvPr>
          <p:cNvSpPr/>
          <p:nvPr/>
        </p:nvSpPr>
        <p:spPr>
          <a:xfrm>
            <a:off x="7462685" y="5816214"/>
            <a:ext cx="1440000" cy="900000"/>
          </a:xfrm>
          <a:prstGeom prst="wedgeRectCallout">
            <a:avLst>
              <a:gd name="adj1" fmla="val -106006"/>
              <a:gd name="adj2" fmla="val -60598"/>
            </a:avLst>
          </a:prstGeom>
          <a:solidFill>
            <a:srgbClr val="FFFF00"/>
          </a:solidFill>
          <a:ln w="38100">
            <a:solidFill>
              <a:srgbClr val="07B5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LINE</a:t>
            </a:r>
          </a:p>
          <a:p>
            <a:pPr algn="ctr"/>
            <a:r>
              <a:rPr kumimoji="1" lang="ja-JP" altLang="en-US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特有かも</a:t>
            </a:r>
            <a:endParaRPr kumimoji="1" lang="en-US" altLang="ja-JP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DFEB1E1D-2CDF-F143-8725-921C80DF34F1}"/>
              </a:ext>
            </a:extLst>
          </p:cNvPr>
          <p:cNvSpPr/>
          <p:nvPr/>
        </p:nvSpPr>
        <p:spPr>
          <a:xfrm>
            <a:off x="628651" y="4756743"/>
            <a:ext cx="6834034" cy="943793"/>
          </a:xfrm>
          <a:prstGeom prst="rect">
            <a:avLst/>
          </a:prstGeom>
          <a:noFill/>
          <a:ln w="38100">
            <a:solidFill>
              <a:srgbClr val="07B5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17520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4"/>
          </a:solidFill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LINE</a:t>
            </a:r>
            <a:r>
              <a:rPr lang="ja-JP" altLang="en-US" sz="480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の</a:t>
            </a:r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SET</a:t>
            </a:r>
            <a:r>
              <a:rPr lang="ja-JP" altLang="en-US" sz="480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の</a:t>
            </a:r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3</a:t>
            </a:r>
            <a:r>
              <a:rPr lang="ja-JP" altLang="en-US" sz="480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つの軸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16</a:t>
            </a:fld>
            <a:endParaRPr kumimoji="1" lang="ja-JP" altLang="en-US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3312" y="1689100"/>
            <a:ext cx="3417376" cy="3417376"/>
          </a:xfrm>
          <a:prstGeom prst="rect">
            <a:avLst/>
          </a:prstGeom>
          <a:ln>
            <a:noFill/>
          </a:ln>
        </p:spPr>
      </p:pic>
      <p:pic>
        <p:nvPicPr>
          <p:cNvPr id="10" name="図 9">
            <a:hlinkClick r:id="rId4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4309" y="1689099"/>
            <a:ext cx="3417376" cy="3417376"/>
          </a:xfrm>
          <a:prstGeom prst="rect">
            <a:avLst/>
          </a:prstGeom>
          <a:ln>
            <a:noFill/>
          </a:ln>
        </p:spPr>
      </p:pic>
      <p:sp>
        <p:nvSpPr>
          <p:cNvPr id="11" name="コンテンツ プレースホルダー 8"/>
          <p:cNvSpPr txBox="1">
            <a:spLocks/>
          </p:cNvSpPr>
          <p:nvPr/>
        </p:nvSpPr>
        <p:spPr>
          <a:xfrm>
            <a:off x="659691" y="2602244"/>
            <a:ext cx="3600000" cy="2880000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ja-JP" altLang="en-US" sz="2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技術・</a:t>
            </a:r>
            <a:endParaRPr lang="en-US" altLang="ja-JP" sz="2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534988" lvl="1" indent="-5349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ja-JP" altLang="en-US" sz="2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エンジニアリング</a:t>
            </a:r>
            <a:endParaRPr lang="en-US" altLang="ja-JP" sz="2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363538" lvl="1" indent="-363538" defTabSz="914400">
              <a:lnSpc>
                <a:spcPct val="100000"/>
              </a:lnSpc>
              <a:spcBef>
                <a:spcPts val="0"/>
              </a:spcBef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テスト自動化技術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  <a:p>
            <a:pPr marL="363538" lvl="1" indent="-363538" defTabSz="914400">
              <a:lnSpc>
                <a:spcPct val="100000"/>
              </a:lnSpc>
              <a:spcBef>
                <a:spcPts val="0"/>
              </a:spcBef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DevOps</a:t>
            </a:r>
          </a:p>
          <a:p>
            <a:pPr marL="363538" lvl="1" indent="-363538" defTabSz="914400">
              <a:lnSpc>
                <a:spcPct val="100000"/>
              </a:lnSpc>
              <a:spcBef>
                <a:spcPts val="0"/>
              </a:spcBef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XP</a:t>
            </a:r>
          </a:p>
        </p:txBody>
      </p:sp>
      <p:sp>
        <p:nvSpPr>
          <p:cNvPr id="12" name="コンテンツ プレースホルダー 8"/>
          <p:cNvSpPr txBox="1">
            <a:spLocks/>
          </p:cNvSpPr>
          <p:nvPr/>
        </p:nvSpPr>
        <p:spPr>
          <a:xfrm>
            <a:off x="5128927" y="2602244"/>
            <a:ext cx="3600000" cy="2880000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ja-JP" altLang="en-US" sz="2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アジャイル</a:t>
            </a:r>
            <a:endParaRPr lang="en-US" altLang="ja-JP" sz="2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534988" lvl="1" indent="-5349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ja-JP" altLang="en-US" sz="2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プラクティス</a:t>
            </a:r>
            <a:endParaRPr lang="en-US" altLang="ja-JP" sz="2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363538" lvl="1" indent="-363538" defTabSz="914400">
              <a:lnSpc>
                <a:spcPct val="100000"/>
              </a:lnSpc>
              <a:spcBef>
                <a:spcPts val="0"/>
              </a:spcBef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Scrum</a:t>
            </a:r>
          </a:p>
          <a:p>
            <a:pPr marL="363538" lvl="1" indent="-363538" defTabSz="914400">
              <a:lnSpc>
                <a:spcPct val="100000"/>
              </a:lnSpc>
              <a:spcBef>
                <a:spcPts val="0"/>
              </a:spcBef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Kanban</a:t>
            </a:r>
          </a:p>
          <a:p>
            <a:pPr marL="363538" lvl="1" indent="-363538" defTabSz="914400">
              <a:lnSpc>
                <a:spcPct val="100000"/>
              </a:lnSpc>
              <a:spcBef>
                <a:spcPts val="0"/>
              </a:spcBef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Lean</a:t>
            </a:r>
          </a:p>
        </p:txBody>
      </p:sp>
      <p:sp>
        <p:nvSpPr>
          <p:cNvPr id="8" name="コンテンツ プレースホルダー 8">
            <a:extLst>
              <a:ext uri="{FF2B5EF4-FFF2-40B4-BE49-F238E27FC236}">
                <a16:creationId xmlns:a16="http://schemas.microsoft.com/office/drawing/2014/main" id="{A5FE0BA1-9780-0C45-A53C-C6F4C74C2C12}"/>
              </a:ext>
            </a:extLst>
          </p:cNvPr>
          <p:cNvSpPr txBox="1">
            <a:spLocks/>
          </p:cNvSpPr>
          <p:nvPr/>
        </p:nvSpPr>
        <p:spPr>
          <a:xfrm>
            <a:off x="2894309" y="5482245"/>
            <a:ext cx="3600000" cy="1245149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ja-JP" altLang="en-US" sz="2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日々の実験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91936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noFill/>
          <a:ln>
            <a:noFill/>
          </a:ln>
        </p:spPr>
        <p:txBody>
          <a:bodyPr/>
          <a:lstStyle/>
          <a:p>
            <a:r>
              <a:rPr lang="en" altLang="ja-JP" sz="72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Team of</a:t>
            </a:r>
            <a:br>
              <a:rPr lang="en" altLang="ja-JP" sz="72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</a:br>
            <a:r>
              <a:rPr lang="en" altLang="ja-JP" sz="72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Transformational</a:t>
            </a:r>
            <a:br>
              <a:rPr lang="en" altLang="ja-JP" sz="72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</a:br>
            <a:r>
              <a:rPr lang="en" altLang="ja-JP" sz="72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Leaders</a:t>
            </a:r>
            <a:endParaRPr kumimoji="1" lang="ja-JP" altLang="en-US" sz="7200" b="1"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79513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kumimoji="1" lang="ja-JP" altLang="en-US" sz="4800"/>
              <a:t>アジェンダ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18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2120648"/>
            <a:ext cx="7887600" cy="720000"/>
          </a:xfrm>
          <a:prstGeom prst="rect">
            <a:avLst/>
          </a:prstGeom>
          <a:solidFill>
            <a:srgbClr val="07B53B"/>
          </a:solidFill>
          <a:ln>
            <a:solidFill>
              <a:srgbClr val="07B53B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1. </a:t>
            </a:r>
            <a:r>
              <a:rPr lang="ja-JP" altLang="en-US" sz="280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プロダクト開発チームと共に在る</a:t>
            </a: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rgbClr val="07B53B"/>
          </a:solidFill>
          <a:ln>
            <a:solidFill>
              <a:srgbClr val="07B53B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2. </a:t>
            </a:r>
            <a:r>
              <a:rPr lang="en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Learning Session </a:t>
            </a:r>
            <a:r>
              <a:rPr lang="en-US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:</a:t>
            </a:r>
            <a:r>
              <a:rPr lang="en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</a:t>
            </a:r>
            <a:r>
              <a:rPr lang="ja-JP" altLang="en-US" sz="280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チーム力の強化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4944449"/>
            <a:ext cx="7887600" cy="720000"/>
          </a:xfrm>
          <a:prstGeom prst="rect">
            <a:avLst/>
          </a:prstGeom>
          <a:solidFill>
            <a:srgbClr val="07B53B"/>
          </a:solidFill>
          <a:ln>
            <a:solidFill>
              <a:srgbClr val="07B53B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3. </a:t>
            </a:r>
            <a:r>
              <a:rPr lang="en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Design Sprint </a:t>
            </a:r>
            <a:r>
              <a:rPr lang="en-US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:</a:t>
            </a:r>
            <a:r>
              <a:rPr lang="en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</a:t>
            </a:r>
            <a:r>
              <a:rPr lang="ja-JP" altLang="en-US" sz="280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技術戦略の策定・実施</a:t>
            </a:r>
          </a:p>
        </p:txBody>
      </p:sp>
    </p:spTree>
    <p:extLst>
      <p:ext uri="{BB962C8B-B14F-4D97-AF65-F5344CB8AC3E}">
        <p14:creationId xmlns:p14="http://schemas.microsoft.com/office/powerpoint/2010/main" val="39877734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19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2120648"/>
            <a:ext cx="7887600" cy="720000"/>
          </a:xfrm>
          <a:prstGeom prst="rect">
            <a:avLst/>
          </a:prstGeom>
          <a:solidFill>
            <a:srgbClr val="07B53B"/>
          </a:solidFill>
          <a:ln>
            <a:solidFill>
              <a:srgbClr val="07B53B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1. </a:t>
            </a:r>
            <a:r>
              <a:rPr lang="ja-JP" altLang="en-US" sz="280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プロダクト開発チームと共に在る</a:t>
            </a: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2. </a:t>
            </a:r>
            <a:r>
              <a:rPr lang="en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Learning Session </a:t>
            </a:r>
            <a:r>
              <a:rPr lang="en-US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:</a:t>
            </a:r>
            <a:r>
              <a:rPr lang="en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</a:t>
            </a:r>
            <a:r>
              <a:rPr lang="ja-JP" altLang="en-US" sz="280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チーム力の強化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494444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3. </a:t>
            </a:r>
            <a:r>
              <a:rPr lang="en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Design Sprint </a:t>
            </a:r>
            <a:r>
              <a:rPr lang="en-US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:</a:t>
            </a:r>
            <a:r>
              <a:rPr lang="en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</a:t>
            </a:r>
            <a:r>
              <a:rPr lang="ja-JP" altLang="en-US" sz="280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技術戦略の策定・実施</a:t>
            </a:r>
          </a:p>
        </p:txBody>
      </p:sp>
    </p:spTree>
    <p:extLst>
      <p:ext uri="{BB962C8B-B14F-4D97-AF65-F5344CB8AC3E}">
        <p14:creationId xmlns:p14="http://schemas.microsoft.com/office/powerpoint/2010/main" val="39090210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/>
          <a:lstStyle/>
          <a:p>
            <a:r>
              <a:rPr lang="ja-JP" altLang="en-US" sz="480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当セッション／資料の目的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</a:t>
            </a:fld>
            <a:endParaRPr kumimoji="1" lang="ja-JP" altLang="en-US"/>
          </a:p>
        </p:txBody>
      </p:sp>
      <p:sp>
        <p:nvSpPr>
          <p:cNvPr id="5" name="コンテンツ プレースホルダー 8">
            <a:extLst>
              <a:ext uri="{FF2B5EF4-FFF2-40B4-BE49-F238E27FC236}">
                <a16:creationId xmlns:a16="http://schemas.microsoft.com/office/drawing/2014/main" id="{165F4D48-7FAF-E144-A359-1BEAC30AC068}"/>
              </a:ext>
            </a:extLst>
          </p:cNvPr>
          <p:cNvSpPr txBox="1">
            <a:spLocks/>
          </p:cNvSpPr>
          <p:nvPr/>
        </p:nvSpPr>
        <p:spPr>
          <a:xfrm>
            <a:off x="628650" y="1689099"/>
            <a:ext cx="7887600" cy="14400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buFont typeface="Arial" panose="020B0604020202020204" pitchFamily="34" charset="0"/>
              <a:buNone/>
            </a:pPr>
            <a:r>
              <a:rPr lang="en-US" altLang="ja-JP" sz="28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[</a:t>
            </a:r>
            <a:r>
              <a:rPr lang="ja-JP" altLang="en-US" sz="2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お伝えすること</a:t>
            </a:r>
            <a:r>
              <a:rPr lang="en-US" altLang="ja-JP" sz="28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]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n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LINE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での実例をもとにした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  <a:p>
            <a:pPr marL="0" lvl="1" indent="0">
              <a:buFont typeface="Arial" panose="020B0604020202020204" pitchFamily="34" charset="0"/>
              <a:buNone/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技術とアジャイルの組み合わせ方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  <p:sp>
        <p:nvSpPr>
          <p:cNvPr id="6" name="コンテンツ プレースホルダー 8">
            <a:extLst>
              <a:ext uri="{FF2B5EF4-FFF2-40B4-BE49-F238E27FC236}">
                <a16:creationId xmlns:a16="http://schemas.microsoft.com/office/drawing/2014/main" id="{ADF09359-7F4D-6C4A-A059-A442245F14D4}"/>
              </a:ext>
            </a:extLst>
          </p:cNvPr>
          <p:cNvSpPr txBox="1">
            <a:spLocks/>
          </p:cNvSpPr>
          <p:nvPr/>
        </p:nvSpPr>
        <p:spPr>
          <a:xfrm>
            <a:off x="628650" y="5015499"/>
            <a:ext cx="7887600" cy="10800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buFont typeface="Arial" panose="020B0604020202020204" pitchFamily="34" charset="0"/>
              <a:buNone/>
            </a:pPr>
            <a:r>
              <a:rPr lang="en-US" altLang="ja-JP" sz="28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[</a:t>
            </a:r>
            <a:r>
              <a:rPr lang="ja-JP" altLang="en-US" sz="2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形式</a:t>
            </a:r>
            <a:r>
              <a:rPr lang="en-US" altLang="ja-JP" sz="28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]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皆さんが現場に持ち帰って、試せるかたちで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  <p:sp>
        <p:nvSpPr>
          <p:cNvPr id="7" name="コンテンツ プレースホルダー 8">
            <a:extLst>
              <a:ext uri="{FF2B5EF4-FFF2-40B4-BE49-F238E27FC236}">
                <a16:creationId xmlns:a16="http://schemas.microsoft.com/office/drawing/2014/main" id="{EDCBC856-885C-3048-8DFD-25243185A495}"/>
              </a:ext>
            </a:extLst>
          </p:cNvPr>
          <p:cNvSpPr txBox="1">
            <a:spLocks/>
          </p:cNvSpPr>
          <p:nvPr/>
        </p:nvSpPr>
        <p:spPr>
          <a:xfrm>
            <a:off x="628650" y="3352299"/>
            <a:ext cx="7887600" cy="14400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buFont typeface="Arial" panose="020B0604020202020204" pitchFamily="34" charset="0"/>
              <a:buNone/>
            </a:pPr>
            <a:r>
              <a:rPr lang="en-US" altLang="ja-JP" sz="28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[</a:t>
            </a:r>
            <a:r>
              <a:rPr lang="ja-JP" altLang="en-US" sz="2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適用可能範囲</a:t>
            </a:r>
            <a:r>
              <a:rPr lang="en-US" altLang="ja-JP" sz="28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]</a:t>
            </a:r>
          </a:p>
          <a:p>
            <a:pPr marL="363538" lvl="1" indent="-363538"/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プロダクト開発チーム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  <a:p>
            <a:pPr marL="363538" lvl="1" indent="-363538"/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組織を横断した改善活動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28477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 amt="2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4"/>
          </a:solidFill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ポイント・概要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130300" lvl="1" indent="-1116013" algn="ctr">
              <a:buNone/>
            </a:pPr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プロダクト開発チームと</a:t>
            </a: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buNone/>
            </a:pPr>
            <a:r>
              <a:rPr lang="ja-JP" altLang="en-US" sz="40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一緒に痛い目にあう</a:t>
            </a:r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ことで、</a:t>
            </a: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buNone/>
            </a:pPr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本当に必要なものを</a:t>
            </a: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buNone/>
            </a:pPr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発見・提供することができる</a:t>
            </a: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0228568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事例</a:t>
            </a:r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1</a:t>
            </a:r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：</a:t>
            </a:r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Ayaperf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solidFill>
            <a:schemeClr val="accent4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pPr marL="1130300" lvl="1" indent="-1116013">
              <a:buNone/>
            </a:pPr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パフォーマンステストの実現と、問題の事前発見・修正</a:t>
            </a: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2902144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アイコンを後で使うよ！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22</a:t>
            </a:fld>
            <a:endParaRPr kumimoji="1" lang="ja-JP" altLang="en-US"/>
          </a:p>
        </p:txBody>
      </p:sp>
      <p:pic>
        <p:nvPicPr>
          <p:cNvPr id="6" name="図 5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2000" y="5057342"/>
            <a:ext cx="3780000" cy="1080000"/>
          </a:xfrm>
          <a:prstGeom prst="rect">
            <a:avLst/>
          </a:prstGeom>
        </p:spPr>
      </p:pic>
      <p:pic>
        <p:nvPicPr>
          <p:cNvPr id="5" name="図 4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67428" y="2926318"/>
            <a:ext cx="1800000" cy="1800000"/>
          </a:xfrm>
          <a:prstGeom prst="rect">
            <a:avLst/>
          </a:prstGeom>
          <a:ln>
            <a:noFill/>
          </a:ln>
        </p:spPr>
      </p:pic>
      <p:sp>
        <p:nvSpPr>
          <p:cNvPr id="9" name="テキスト ボックス 8">
            <a:hlinkClick r:id="rId7"/>
          </p:cNvPr>
          <p:cNvSpPr txBox="1"/>
          <p:nvPr/>
        </p:nvSpPr>
        <p:spPr>
          <a:xfrm>
            <a:off x="628650" y="1875295"/>
            <a:ext cx="3600000" cy="72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07B53B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altLang="ja-JP" sz="2800" dirty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7"/>
              </a:rPr>
              <a:t>SET</a:t>
            </a:r>
            <a:endParaRPr kumimoji="1" lang="ja-JP" altLang="en-US" sz="280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4915350" y="1875295"/>
            <a:ext cx="3600000" cy="72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07B53B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ja-JP" altLang="en-US" sz="2800">
                <a:solidFill>
                  <a:srgbClr val="07B53B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アジャイルコーチ</a:t>
            </a:r>
            <a:endParaRPr kumimoji="1" lang="ja-JP" altLang="en-US" sz="2800">
              <a:solidFill>
                <a:srgbClr val="07B53B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pic>
        <p:nvPicPr>
          <p:cNvPr id="3" name="図 2">
            <a:hlinkClick r:id="rId8"/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5000" y="2926318"/>
            <a:ext cx="1854000" cy="1798895"/>
          </a:xfrm>
          <a:prstGeom prst="rect">
            <a:avLst/>
          </a:prstGeom>
          <a:ln>
            <a:noFill/>
          </a:ln>
        </p:spPr>
      </p:pic>
      <p:sp>
        <p:nvSpPr>
          <p:cNvPr id="12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1. </a:t>
            </a:r>
            <a:r>
              <a:rPr lang="ja-JP" altLang="en-US" sz="200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失敗を許容する文化</a:t>
            </a:r>
            <a:endParaRPr lang="en-US" altLang="ja-JP" sz="2000" dirty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164098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事例</a:t>
            </a:r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2</a:t>
            </a:r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：</a:t>
            </a:r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Karate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solidFill>
            <a:schemeClr val="accent4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pPr marL="1130300" lvl="1" indent="-1116013" algn="ctr">
              <a:buNone/>
            </a:pPr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API</a:t>
            </a:r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テストの実装拡大と</a:t>
            </a:r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MTTR</a:t>
            </a:r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の削減</a:t>
            </a: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5358047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24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solidFill>
            <a:schemeClr val="accent4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ja-JP" altLang="en-US" sz="280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縦＋横</a:t>
            </a:r>
            <a:endParaRPr lang="en-US" altLang="ja-JP" sz="2800" dirty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コンサルティングだけではなく、一緒にチームと苦しみを共有してみよう</a:t>
            </a:r>
            <a:endParaRPr lang="en-US" altLang="ja-JP" sz="2800" dirty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endParaRPr lang="en-US" altLang="ja-JP" sz="2800" dirty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altLang="ja-JP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lang="ja-JP" altLang="en-US" sz="280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つの</a:t>
            </a:r>
            <a:r>
              <a:rPr lang="en-US" altLang="ja-JP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KPI</a:t>
            </a:r>
            <a:r>
              <a:rPr lang="ja-JP" altLang="en-US" sz="280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で語彙と価値観を合わせ、</a:t>
            </a:r>
            <a:br>
              <a:rPr lang="en-US" altLang="ja-JP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ロール問わずに</a:t>
            </a:r>
            <a:r>
              <a:rPr lang="ja-JP" altLang="en-US" sz="280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同じ方向を向くようにする</a:t>
            </a:r>
            <a:endParaRPr lang="en-US" altLang="ja-JP" sz="2800" dirty="0">
              <a:solidFill>
                <a:srgbClr val="07B53B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endParaRPr lang="en-US" altLang="ja-JP" sz="2800" dirty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成果物ベースで会話することで、</a:t>
            </a:r>
            <a:br>
              <a:rPr lang="en-US" altLang="ja-JP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認識のズレや行動の無駄を削ぎ、</a:t>
            </a:r>
            <a:br>
              <a:rPr lang="en-US" altLang="ja-JP" sz="2800" dirty="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より価値にフォーカスする</a:t>
            </a:r>
            <a:endParaRPr lang="en-US" altLang="ja-JP" sz="2800" dirty="0">
              <a:solidFill>
                <a:srgbClr val="07B53B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5445276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ポイント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130300" lvl="1" indent="-1116013" algn="ctr">
              <a:buNone/>
            </a:pPr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プロダクト開発チームと</a:t>
            </a: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buNone/>
            </a:pPr>
            <a:r>
              <a:rPr lang="ja-JP" altLang="en-US" sz="40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一緒に痛い目にあう</a:t>
            </a:r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ことで、</a:t>
            </a: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buNone/>
            </a:pPr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本当に必要なものを</a:t>
            </a: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buNone/>
            </a:pPr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発見・提供することができる</a:t>
            </a: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7083845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130300" lvl="1" indent="-1116013" algn="ctr">
              <a:buNone/>
            </a:pPr>
            <a:r>
              <a:rPr lang="en-US" altLang="ja-JP" sz="7200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compassion</a:t>
            </a:r>
            <a:endParaRPr lang="en-US" altLang="ja-JP" sz="4000" dirty="0">
              <a:solidFill>
                <a:srgbClr val="0432FF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buNone/>
            </a:pP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buNone/>
            </a:pPr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[</a:t>
            </a:r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英語</a:t>
            </a:r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] [</a:t>
            </a:r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名詞</a:t>
            </a:r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]</a:t>
            </a:r>
          </a:p>
          <a:p>
            <a:pPr marL="1130300" lvl="1" indent="-1116013" algn="ctr">
              <a:buNone/>
            </a:pPr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思いやり、共感</a:t>
            </a: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7188750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130300" lvl="1" indent="-1116013" algn="ctr">
              <a:buNone/>
            </a:pPr>
            <a:r>
              <a:rPr lang="en-US" altLang="ja-JP" sz="7200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compati</a:t>
            </a:r>
            <a:endParaRPr lang="en-US" altLang="ja-JP" sz="4000" dirty="0">
              <a:solidFill>
                <a:srgbClr val="0432FF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buNone/>
            </a:pP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buNone/>
            </a:pPr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[</a:t>
            </a:r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ラテン語</a:t>
            </a:r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]</a:t>
            </a:r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 </a:t>
            </a:r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[</a:t>
            </a:r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名詞</a:t>
            </a:r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]</a:t>
            </a:r>
          </a:p>
          <a:p>
            <a:pPr marL="1130300" lvl="1" indent="-1116013" algn="ctr">
              <a:buNone/>
            </a:pPr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共に苦しむ</a:t>
            </a: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41549153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28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2120648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1. </a:t>
            </a:r>
            <a:r>
              <a:rPr lang="ja-JP" altLang="en-US" sz="280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プロダクト開発チームと共に在る</a:t>
            </a: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rgbClr val="07B53B"/>
          </a:solidFill>
          <a:ln>
            <a:solidFill>
              <a:srgbClr val="07B53B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2. </a:t>
            </a:r>
            <a:r>
              <a:rPr lang="en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Learning Session </a:t>
            </a:r>
            <a:r>
              <a:rPr lang="en-US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:</a:t>
            </a:r>
            <a:r>
              <a:rPr lang="en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</a:t>
            </a:r>
            <a:r>
              <a:rPr lang="ja-JP" altLang="en-US" sz="280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チーム力の強化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494444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3. </a:t>
            </a:r>
            <a:r>
              <a:rPr lang="en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Design Sprint </a:t>
            </a:r>
            <a:r>
              <a:rPr lang="en-US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:</a:t>
            </a:r>
            <a:r>
              <a:rPr lang="en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</a:t>
            </a:r>
            <a:r>
              <a:rPr lang="ja-JP" altLang="en-US" sz="280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技術戦略の策定・実施</a:t>
            </a:r>
          </a:p>
        </p:txBody>
      </p:sp>
    </p:spTree>
    <p:extLst>
      <p:ext uri="{BB962C8B-B14F-4D97-AF65-F5344CB8AC3E}">
        <p14:creationId xmlns:p14="http://schemas.microsoft.com/office/powerpoint/2010/main" val="14289139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Learning Lesson #</a:t>
            </a:r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とは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algn="ctr"/>
            <a:r>
              <a:rPr lang="en" altLang="ja-JP" sz="3600" b="1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A way of study sessions</a:t>
            </a:r>
          </a:p>
          <a:p>
            <a:pPr algn="ctr"/>
            <a:r>
              <a:rPr lang="en-US" altLang="ja-JP" sz="3600" b="1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during business hours!</a:t>
            </a:r>
          </a:p>
          <a:p>
            <a:endParaRPr lang="en-US" altLang="ja-JP" sz="2800" dirty="0">
              <a:solidFill>
                <a:srgbClr val="7F7F7F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endParaRPr lang="en-US" altLang="ja-JP" sz="2800" dirty="0">
              <a:solidFill>
                <a:srgbClr val="7F7F7F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lvl="8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Taught by 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  <a:hlinkClick r:id="rId3"/>
              </a:rPr>
              <a:t>Chris Lucian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,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the inventor of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Mob Programming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109650CC-06F1-5744-8EBA-51337C13DB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994" y="3266339"/>
            <a:ext cx="3353373" cy="2515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8328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そのままでは使えません！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</a:t>
            </a:fld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972B5EC4-C955-BA45-8112-53F00467EA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5600" y="1159200"/>
            <a:ext cx="5212800" cy="5212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162188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 amt="2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ポイント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solidFill>
            <a:schemeClr val="accent4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pPr marL="0" lvl="1" indent="0" algn="ctr">
              <a:buNone/>
            </a:pPr>
            <a:r>
              <a:rPr lang="ja-JP" altLang="en-US" sz="400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仕事で必要なことを、</a:t>
            </a:r>
            <a:endParaRPr lang="en-US" altLang="ja-JP" sz="4000" dirty="0">
              <a:solidFill>
                <a:srgbClr val="07B53B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0" lvl="1" indent="0" algn="ctr">
              <a:buNone/>
            </a:pPr>
            <a:r>
              <a:rPr lang="ja-JP" altLang="en-US" sz="400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仕事中に勉強することを</a:t>
            </a:r>
            <a:endParaRPr lang="en-US" altLang="ja-JP" sz="4000" dirty="0">
              <a:solidFill>
                <a:srgbClr val="07B53B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0" lvl="1" indent="0" algn="ctr">
              <a:buNone/>
            </a:pPr>
            <a:r>
              <a:rPr lang="ja-JP" altLang="en-US" sz="400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当たり前にする</a:t>
            </a:r>
            <a:endParaRPr lang="en-US" altLang="ja-JP" sz="4000" dirty="0">
              <a:solidFill>
                <a:srgbClr val="07B53B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518306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SET</a:t>
            </a:r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チームでのルール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ja-JP" altLang="en-US" sz="36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基本毎日、</a:t>
            </a:r>
            <a:r>
              <a:rPr lang="en" altLang="ja-JP" sz="36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30-60</a:t>
            </a:r>
            <a:r>
              <a:rPr lang="ja-JP" altLang="en-US" sz="36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分</a:t>
            </a:r>
            <a:endParaRPr lang="en-US" altLang="ja-JP" sz="36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ja-JP" altLang="en-US" sz="36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業務時間中にやる</a:t>
            </a:r>
            <a:endParaRPr lang="en-US" altLang="ja-JP" sz="36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ja-JP" altLang="en-US" sz="36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業務に役立つトピックであれば</a:t>
            </a:r>
            <a:br>
              <a:rPr lang="en-US" altLang="ja-JP" sz="36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</a:br>
            <a:r>
              <a:rPr lang="ja-JP" altLang="en-US" sz="36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何でも</a:t>
            </a:r>
            <a:r>
              <a:rPr lang="en-US" altLang="ja-JP" sz="36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OK</a:t>
            </a:r>
            <a:endParaRPr lang="en" altLang="ja-JP" sz="36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ja-JP" altLang="en-US" sz="36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モブプログラミングでやる</a:t>
            </a:r>
            <a:endParaRPr lang="en-US" altLang="ja-JP" sz="36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ja-JP" altLang="en-US" sz="36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批判はしない</a:t>
            </a:r>
            <a:endParaRPr lang="en-US" altLang="ja-JP" sz="36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ja-JP" altLang="en-US" sz="36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楽しむ！</a:t>
            </a:r>
            <a:endParaRPr lang="en" altLang="ja-JP" sz="36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418457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SET</a:t>
            </a:r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チームが学んだこと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32</a:t>
            </a:fld>
            <a:endParaRPr kumimoji="1" lang="ja-JP" altLang="en-US"/>
          </a:p>
        </p:txBody>
      </p:sp>
      <p:sp>
        <p:nvSpPr>
          <p:cNvPr id="10" name="コンテンツ プレースホルダー 8">
            <a:extLst>
              <a:ext uri="{FF2B5EF4-FFF2-40B4-BE49-F238E27FC236}">
                <a16:creationId xmlns:a16="http://schemas.microsoft.com/office/drawing/2014/main" id="{4695EF81-A9F9-884F-B19C-B3257C70C1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" altLang="ja-JP" sz="36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Kubernetes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" altLang="ja-JP" sz="36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Karate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" altLang="ja-JP" sz="36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Vue.js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" altLang="ja-JP" sz="36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IntelliJ</a:t>
            </a:r>
            <a:r>
              <a:rPr lang="ja-JP" altLang="en-US" sz="36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のショートカットキー</a:t>
            </a:r>
            <a:endParaRPr lang="en" altLang="ja-JP" sz="36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ja-JP" altLang="en-US" sz="36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ドラッカーエクササイズ</a:t>
            </a:r>
            <a:endParaRPr lang="en-US" altLang="ja-JP" sz="36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ja-JP" altLang="en-US" sz="36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マネージャーをグッとさせる</a:t>
            </a:r>
            <a:br>
              <a:rPr lang="en-US" altLang="ja-JP" sz="36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</a:br>
            <a:r>
              <a:rPr lang="ja-JP" altLang="en-US" sz="36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レポートの書き方</a:t>
            </a:r>
            <a:endParaRPr lang="en" altLang="ja-JP" sz="36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727418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実践内容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solidFill>
            <a:schemeClr val="accent4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pPr marL="0" lvl="1" indent="0" algn="ctr">
              <a:buNone/>
            </a:pPr>
            <a:r>
              <a:rPr lang="ja-JP" altLang="en-US" sz="400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次のページ参照</a:t>
            </a:r>
            <a:endParaRPr lang="en-US" altLang="ja-JP" sz="4000" dirty="0">
              <a:solidFill>
                <a:srgbClr val="07B53B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0" lvl="1" indent="0" algn="ctr">
              <a:buNone/>
            </a:pPr>
            <a:r>
              <a:rPr lang="ja-JP" altLang="en-US" sz="400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どう書こうか？</a:t>
            </a:r>
            <a:endParaRPr lang="en-US" altLang="ja-JP" sz="4000" dirty="0">
              <a:solidFill>
                <a:srgbClr val="07B53B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056672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工夫すべき点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34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solidFill>
            <a:schemeClr val="accent4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pPr marL="0" lvl="1" indent="0" algn="ctr">
              <a:buNone/>
            </a:pPr>
            <a:r>
              <a:rPr lang="en-US" altLang="ja-JP" sz="4000" dirty="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are</a:t>
            </a:r>
          </a:p>
        </p:txBody>
      </p:sp>
    </p:spTree>
    <p:extLst>
      <p:ext uri="{BB962C8B-B14F-4D97-AF65-F5344CB8AC3E}">
        <p14:creationId xmlns:p14="http://schemas.microsoft.com/office/powerpoint/2010/main" val="14176861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成果例：</a:t>
            </a:r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Onboarding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solidFill>
            <a:schemeClr val="accent4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pPr marL="0" lvl="1" indent="0" algn="ctr">
              <a:buNone/>
            </a:pPr>
            <a:r>
              <a:rPr lang="ja-JP" altLang="en-US" sz="400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入社</a:t>
            </a:r>
            <a:r>
              <a:rPr lang="en-US" altLang="ja-JP" sz="4000" dirty="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1-2</a:t>
            </a:r>
            <a:r>
              <a:rPr lang="ja-JP" altLang="en-US" sz="400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ヶ月で</a:t>
            </a:r>
            <a:endParaRPr lang="en-US" altLang="ja-JP" sz="4000" dirty="0">
              <a:solidFill>
                <a:srgbClr val="07B53B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0" lvl="1" indent="0" algn="ctr">
              <a:buNone/>
            </a:pPr>
            <a:r>
              <a:rPr lang="ja-JP" altLang="en-US" sz="400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最前線で活躍できるように</a:t>
            </a:r>
            <a:endParaRPr lang="en-US" altLang="ja-JP" sz="4000" dirty="0">
              <a:solidFill>
                <a:srgbClr val="07B53B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41269729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solidFill>
            <a:schemeClr val="accent4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4000">
                <a:solidFill>
                  <a:srgbClr val="07B53B"/>
                </a:solidFill>
              </a:rPr>
              <a:t>プロダクト開発以外にも</a:t>
            </a:r>
            <a:br>
              <a:rPr lang="en-US" altLang="ja-JP" sz="4000" dirty="0">
                <a:solidFill>
                  <a:srgbClr val="07B53B"/>
                </a:solidFill>
              </a:rPr>
            </a:br>
            <a:r>
              <a:rPr lang="ja-JP" altLang="en-US" sz="4000">
                <a:solidFill>
                  <a:srgbClr val="07B53B"/>
                </a:solidFill>
              </a:rPr>
              <a:t>技術は活用できる</a:t>
            </a:r>
            <a:endParaRPr lang="en-US" altLang="ja-JP" sz="4000" dirty="0">
              <a:solidFill>
                <a:srgbClr val="07B53B"/>
              </a:solidFill>
            </a:endParaRPr>
          </a:p>
          <a:p>
            <a:pPr algn="ctr"/>
            <a:endParaRPr lang="en-US" altLang="ja-JP" sz="2800" dirty="0">
              <a:solidFill>
                <a:srgbClr val="7F7F7F"/>
              </a:solidFill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>
                <a:solidFill>
                  <a:srgbClr val="7F7F7F"/>
                </a:solidFill>
              </a:rPr>
              <a:t>失敗から学べる組織文化だけではなく、</a:t>
            </a:r>
            <a:br>
              <a:rPr lang="en-US" altLang="ja-JP" sz="2800" dirty="0">
                <a:solidFill>
                  <a:srgbClr val="7F7F7F"/>
                </a:solidFill>
              </a:rPr>
            </a:br>
            <a:r>
              <a:rPr lang="ja-JP" altLang="en-US" sz="2800">
                <a:solidFill>
                  <a:srgbClr val="07B53B"/>
                </a:solidFill>
              </a:rPr>
              <a:t>仕組みも併せて作る</a:t>
            </a:r>
            <a:endParaRPr lang="en-US" altLang="ja-JP" sz="2800" dirty="0">
              <a:solidFill>
                <a:srgbClr val="07B53B"/>
              </a:solidFill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>
                <a:solidFill>
                  <a:srgbClr val="7F7F7F"/>
                </a:solidFill>
              </a:rPr>
              <a:t>自動テストを、プロダクトハックのための</a:t>
            </a:r>
            <a:br>
              <a:rPr lang="en-US" altLang="ja-JP" sz="2800" dirty="0">
                <a:solidFill>
                  <a:srgbClr val="7F7F7F"/>
                </a:solidFill>
              </a:rPr>
            </a:br>
            <a:r>
              <a:rPr lang="ja-JP" altLang="en-US" sz="2800">
                <a:solidFill>
                  <a:srgbClr val="07B53B"/>
                </a:solidFill>
              </a:rPr>
              <a:t>トライアル＆エラーの手段</a:t>
            </a:r>
            <a:r>
              <a:rPr lang="ja-JP" altLang="en-US" sz="2800">
                <a:solidFill>
                  <a:srgbClr val="7F7F7F"/>
                </a:solidFill>
              </a:rPr>
              <a:t>として活用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</a:rPr>
              <a:t>する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</a:rPr>
              <a:t>広くアプローチする</a:t>
            </a:r>
            <a:r>
              <a:rPr lang="ja-JP" altLang="en-US" sz="2800">
                <a:solidFill>
                  <a:srgbClr val="07B53B"/>
                </a:solidFill>
              </a:rPr>
              <a:t>シンプルな施策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</a:rPr>
              <a:t>で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ja-JP" altLang="en-US" sz="2800">
                <a:solidFill>
                  <a:schemeClr val="bg1">
                    <a:lumMod val="50000"/>
                  </a:schemeClr>
                </a:solidFill>
              </a:rPr>
              <a:t>解決できることもたくさんある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331112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37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2120648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1. </a:t>
            </a:r>
            <a:r>
              <a:rPr lang="ja-JP" altLang="en-US" sz="280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プロダクト開発チームと共に在る</a:t>
            </a: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2. </a:t>
            </a:r>
            <a:r>
              <a:rPr lang="en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Learning Session </a:t>
            </a:r>
            <a:r>
              <a:rPr lang="en-US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:</a:t>
            </a:r>
            <a:r>
              <a:rPr lang="en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</a:t>
            </a:r>
            <a:r>
              <a:rPr lang="ja-JP" altLang="en-US" sz="280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チーム力の強化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4944449"/>
            <a:ext cx="7887600" cy="720000"/>
          </a:xfrm>
          <a:prstGeom prst="rect">
            <a:avLst/>
          </a:prstGeom>
          <a:solidFill>
            <a:srgbClr val="07B53B"/>
          </a:solidFill>
          <a:ln>
            <a:solidFill>
              <a:srgbClr val="07B53B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3. </a:t>
            </a:r>
            <a:r>
              <a:rPr lang="en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Design Sprint </a:t>
            </a:r>
            <a:r>
              <a:rPr lang="en-US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:</a:t>
            </a:r>
            <a:r>
              <a:rPr lang="en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</a:t>
            </a:r>
            <a:r>
              <a:rPr lang="ja-JP" altLang="en-US" sz="280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技術戦略の策定・実施</a:t>
            </a:r>
          </a:p>
        </p:txBody>
      </p:sp>
    </p:spTree>
    <p:extLst>
      <p:ext uri="{BB962C8B-B14F-4D97-AF65-F5344CB8AC3E}">
        <p14:creationId xmlns:p14="http://schemas.microsoft.com/office/powerpoint/2010/main" val="25278407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" altLang="ja-JP" sz="4800" dirty="0">
                <a:latin typeface="ヒラギノ角ゴ ProN W6"/>
                <a:ea typeface="ヒラギノ角ゴ ProN W6"/>
                <a:cs typeface="ヒラギノ角ゴ ProN W6"/>
              </a:rPr>
              <a:t>Design Sprint #</a:t>
            </a:r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とは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38</a:t>
            </a:fld>
            <a:endParaRPr kumimoji="1" lang="ja-JP" altLang="en-US"/>
          </a:p>
        </p:txBody>
      </p:sp>
      <p:sp>
        <p:nvSpPr>
          <p:cNvPr id="10" name="コンテンツ プレースホルダー 8">
            <a:extLst>
              <a:ext uri="{FF2B5EF4-FFF2-40B4-BE49-F238E27FC236}">
                <a16:creationId xmlns:a16="http://schemas.microsoft.com/office/drawing/2014/main" id="{6E7EFD24-0832-4B41-8E10-75269272B5D8}"/>
              </a:ext>
            </a:extLst>
          </p:cNvPr>
          <p:cNvSpPr txBox="1">
            <a:spLocks/>
          </p:cNvSpPr>
          <p:nvPr/>
        </p:nvSpPr>
        <p:spPr>
          <a:xfrm>
            <a:off x="3185652" y="1689099"/>
            <a:ext cx="5329698" cy="44064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3538" lvl="1" indent="-349250"/>
            <a:r>
              <a:rPr lang="en-US" altLang="ja-JP" sz="24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Google Ventures</a:t>
            </a:r>
            <a:r>
              <a:rPr lang="ja-JP" altLang="en-US" sz="24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社が、</a:t>
            </a:r>
            <a:br>
              <a:rPr lang="en-US" altLang="ja-JP" sz="24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ja-JP" altLang="en-US" sz="24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スタートアップへの投資・支援で</a:t>
            </a:r>
            <a:br>
              <a:rPr lang="en-US" altLang="ja-JP" sz="24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ja-JP" altLang="en-US" sz="24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活用している方法論</a:t>
            </a:r>
            <a:br>
              <a:rPr lang="en-US" altLang="ja-JP" sz="24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ja-JP" altLang="en-US" sz="24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（例）</a:t>
            </a:r>
            <a:endParaRPr lang="en-US" altLang="ja-JP" sz="24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049321" lvl="3" indent="-349250"/>
            <a:r>
              <a:rPr lang="en-US" altLang="ja-JP" sz="24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Slack</a:t>
            </a:r>
          </a:p>
          <a:p>
            <a:pPr marL="1049321" lvl="3" indent="-349250"/>
            <a:r>
              <a:rPr lang="en-US" altLang="ja-JP" sz="24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Blue Bottle Coffee</a:t>
            </a:r>
          </a:p>
          <a:p>
            <a:pPr marL="363538" lvl="1" indent="-349250"/>
            <a:r>
              <a:rPr lang="ja-JP" altLang="en-US" sz="24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以下を、１週間単位で実施する</a:t>
            </a:r>
            <a:endParaRPr lang="en-US" altLang="ja-JP" sz="24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706429" lvl="2" indent="-349250"/>
            <a:r>
              <a:rPr lang="ja-JP" altLang="en-US" sz="24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アイデア出し</a:t>
            </a:r>
            <a:endParaRPr lang="en-US" altLang="ja-JP" sz="24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706429" lvl="2" indent="-349250"/>
            <a:r>
              <a:rPr lang="ja-JP" altLang="en-US" sz="24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プロトタイピング</a:t>
            </a:r>
            <a:endParaRPr lang="en-US" altLang="ja-JP" sz="24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706429" lvl="2" indent="-349250"/>
            <a:r>
              <a:rPr lang="ja-JP" altLang="en-US" sz="24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ユーザー実験</a:t>
            </a:r>
            <a:endParaRPr lang="en-US" altLang="ja-JP" sz="24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512763" lvl="1" indent="-496888">
              <a:lnSpc>
                <a:spcPct val="150000"/>
              </a:lnSpc>
              <a:buNone/>
            </a:pPr>
            <a:r>
              <a:rPr lang="en" altLang="ja-JP" sz="24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  <a:hlinkClick r:id="rId3"/>
              </a:rPr>
              <a:t>https://www.gv.com/sprint/</a:t>
            </a:r>
            <a:endParaRPr lang="en" altLang="ja-JP" sz="24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pic>
        <p:nvPicPr>
          <p:cNvPr id="3" name="図 2">
            <a:hlinkClick r:id="rId4"/>
            <a:extLst>
              <a:ext uri="{FF2B5EF4-FFF2-40B4-BE49-F238E27FC236}">
                <a16:creationId xmlns:a16="http://schemas.microsoft.com/office/drawing/2014/main" id="{1F139AA8-BCB8-774D-9801-275323EB67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650" y="1953682"/>
            <a:ext cx="2557002" cy="3897869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3831103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事例・課題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solidFill>
            <a:schemeClr val="accent4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pPr marL="763588" lvl="1" indent="0">
              <a:buNone/>
            </a:pPr>
            <a:r>
              <a:rPr lang="ja-JP" altLang="en-US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テスト自動化の改善を行いたい！</a:t>
            </a:r>
            <a:endParaRPr lang="en-US" altLang="ja-JP" dirty="0">
              <a:solidFill>
                <a:srgbClr val="07B53B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4502282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調理・加工が必要です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</a:t>
            </a:fld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C212C3DF-D885-FA44-B8D7-4643CA8D84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5600" y="1159200"/>
            <a:ext cx="5212800" cy="52128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0407628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何から手をつければ良いか？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solidFill>
            <a:schemeClr val="accent4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pPr marL="763588" lvl="1" indent="0">
              <a:buNone/>
            </a:pPr>
            <a:r>
              <a:rPr lang="en-US" altLang="ja-JP" dirty="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API</a:t>
            </a:r>
            <a:r>
              <a:rPr lang="ja-JP" altLang="en-US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のテストがない</a:t>
            </a:r>
            <a:endParaRPr lang="en-US" altLang="ja-JP" dirty="0">
              <a:solidFill>
                <a:srgbClr val="07B53B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763588" lvl="1" indent="0">
              <a:buNone/>
            </a:pPr>
            <a:r>
              <a:rPr lang="en-US" altLang="ja-JP" dirty="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UT</a:t>
            </a:r>
            <a:r>
              <a:rPr lang="ja-JP" altLang="en-US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と</a:t>
            </a:r>
            <a:r>
              <a:rPr lang="en-US" altLang="ja-JP" dirty="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IT</a:t>
            </a:r>
            <a:r>
              <a:rPr lang="ja-JP" altLang="en-US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の区別ができていない</a:t>
            </a:r>
            <a:endParaRPr lang="en-US" altLang="ja-JP" dirty="0">
              <a:solidFill>
                <a:srgbClr val="07B53B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763588" lvl="1" indent="0">
              <a:buNone/>
            </a:pPr>
            <a:r>
              <a:rPr lang="en-US" altLang="ja-JP" dirty="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CI</a:t>
            </a:r>
            <a:r>
              <a:rPr lang="ja-JP" altLang="en-US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ジョブが遅い</a:t>
            </a:r>
            <a:endParaRPr lang="en-US" altLang="ja-JP" dirty="0">
              <a:solidFill>
                <a:srgbClr val="07B53B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763588" lvl="1" indent="0">
              <a:buNone/>
            </a:pPr>
            <a:r>
              <a:rPr lang="ja-JP" altLang="en-US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テストが書きづらい</a:t>
            </a:r>
            <a:endParaRPr lang="en-US" altLang="ja-JP" dirty="0">
              <a:solidFill>
                <a:srgbClr val="07B53B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763588" lvl="1" indent="0">
              <a:buNone/>
            </a:pPr>
            <a:r>
              <a:rPr lang="en-US" altLang="ja-JP" dirty="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etc.</a:t>
            </a:r>
          </a:p>
        </p:txBody>
      </p:sp>
    </p:spTree>
    <p:extLst>
      <p:ext uri="{BB962C8B-B14F-4D97-AF65-F5344CB8AC3E}">
        <p14:creationId xmlns:p14="http://schemas.microsoft.com/office/powerpoint/2010/main" val="143706247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活用のポイント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solidFill>
            <a:schemeClr val="accent4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pPr marL="763588" lvl="1" indent="0">
              <a:buNone/>
            </a:pPr>
            <a:r>
              <a:rPr lang="ja-JP" altLang="en-US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１週間ごとに「動くソフトウェア」を作成・デモし、短時間の議論で意思決定を行う</a:t>
            </a:r>
            <a:endParaRPr lang="en-US" altLang="ja-JP" dirty="0">
              <a:solidFill>
                <a:srgbClr val="07B53B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414153508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実践内容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solidFill>
            <a:schemeClr val="accent4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pPr marL="763588" lvl="1" indent="0">
              <a:buNone/>
            </a:pPr>
            <a:r>
              <a:rPr lang="en-US" altLang="ja-JP" sz="4000" dirty="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are</a:t>
            </a:r>
          </a:p>
        </p:txBody>
      </p:sp>
    </p:spTree>
    <p:extLst>
      <p:ext uri="{BB962C8B-B14F-4D97-AF65-F5344CB8AC3E}">
        <p14:creationId xmlns:p14="http://schemas.microsoft.com/office/powerpoint/2010/main" val="331807514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工夫すべき点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solidFill>
            <a:schemeClr val="accent4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pPr marL="763588" lvl="1" indent="0">
              <a:buNone/>
            </a:pPr>
            <a:r>
              <a:rPr lang="en-US" altLang="ja-JP" sz="4000" dirty="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are</a:t>
            </a:r>
          </a:p>
        </p:txBody>
      </p:sp>
    </p:spTree>
    <p:extLst>
      <p:ext uri="{BB962C8B-B14F-4D97-AF65-F5344CB8AC3E}">
        <p14:creationId xmlns:p14="http://schemas.microsoft.com/office/powerpoint/2010/main" val="144531598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成果例：テスト自動化の混乱の解決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44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solidFill>
            <a:schemeClr val="accent4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pPr marL="763588" lvl="1" indent="0">
              <a:buNone/>
            </a:pPr>
            <a:r>
              <a:rPr lang="en-US" altLang="ja-JP" sz="4000" dirty="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are</a:t>
            </a:r>
          </a:p>
        </p:txBody>
      </p:sp>
    </p:spTree>
    <p:extLst>
      <p:ext uri="{BB962C8B-B14F-4D97-AF65-F5344CB8AC3E}">
        <p14:creationId xmlns:p14="http://schemas.microsoft.com/office/powerpoint/2010/main" val="218170240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solidFill>
            <a:schemeClr val="accent4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4000" dirty="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ビジネス指向で自己組織化した</a:t>
            </a:r>
            <a:endParaRPr lang="en-US" altLang="ja-JP" sz="4000" dirty="0">
              <a:solidFill>
                <a:srgbClr val="07B53B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4000" dirty="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個人・チームの</a:t>
            </a:r>
            <a:r>
              <a:rPr lang="en-US" altLang="ja-JP" sz="4000" dirty="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Autonomy</a:t>
            </a:r>
          </a:p>
          <a:p>
            <a:pPr algn="ctr"/>
            <a:endParaRPr lang="en-US" altLang="ja-JP" sz="2800" dirty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116013" indent="-442913">
              <a:buFont typeface="Arial" charset="0"/>
              <a:buChar char="•"/>
            </a:pPr>
            <a:r>
              <a:rPr lang="ja-JP" altLang="en-US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自発的に課題を発見し解決する</a:t>
            </a:r>
            <a:endParaRPr lang="en-US" altLang="ja-JP" sz="2800" dirty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116013" indent="-442913">
              <a:buFont typeface="Arial" charset="0"/>
              <a:buChar char="•"/>
            </a:pPr>
            <a:r>
              <a:rPr lang="ja-JP" altLang="en-US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「全員」でビジネスをイノベートし</a:t>
            </a:r>
            <a:br>
              <a:rPr lang="en-US" altLang="ja-JP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インパクトを与え続ける</a:t>
            </a:r>
            <a:endParaRPr lang="en-US" altLang="ja-JP" sz="2800" dirty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116013" indent="-442913">
              <a:buFont typeface="Arial" charset="0"/>
              <a:buChar char="•"/>
            </a:pPr>
            <a:r>
              <a:rPr lang="ja-JP" altLang="en-US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全員で要件・進捗・リリースを管理する</a:t>
            </a:r>
            <a:endParaRPr lang="en-US" altLang="ja-JP" sz="2800" dirty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6429880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solidFill>
            <a:srgbClr val="F15A22"/>
          </a:solidFill>
          <a:ln>
            <a:noFill/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6000" b="1">
                <a:solidFill>
                  <a:srgbClr val="07B53B"/>
                </a:solidFill>
              </a:rPr>
              <a:t>持ち帰って試せる</a:t>
            </a:r>
            <a:endParaRPr lang="en-US" altLang="ja-JP" sz="6000" b="1" dirty="0">
              <a:solidFill>
                <a:srgbClr val="07B53B"/>
              </a:solidFill>
            </a:endParaRPr>
          </a:p>
          <a:p>
            <a:pPr algn="ctr"/>
            <a:r>
              <a:rPr lang="ja-JP" altLang="en-US" sz="6000" b="1">
                <a:solidFill>
                  <a:srgbClr val="07B53B"/>
                </a:solidFill>
              </a:rPr>
              <a:t>アイデア</a:t>
            </a:r>
            <a:endParaRPr lang="en-US" altLang="ja-JP" sz="6000" b="1" dirty="0">
              <a:solidFill>
                <a:srgbClr val="07B53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574907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2"/>
          </a:solidFill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Caution!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solidFill>
            <a:schemeClr val="accent4"/>
          </a:solidFill>
          <a:ln>
            <a:solidFill>
              <a:srgbClr val="0432FF"/>
            </a:solidFill>
          </a:ln>
        </p:spPr>
        <p:txBody>
          <a:bodyPr anchor="ctr" anchorCtr="0">
            <a:noAutofit/>
          </a:bodyPr>
          <a:lstStyle/>
          <a:p>
            <a:pPr marL="1130300" lvl="1" indent="-1116013" algn="ctr">
              <a:buNone/>
            </a:pPr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Scrum is:</a:t>
            </a:r>
          </a:p>
          <a:p>
            <a:pPr marL="363538" lvl="1" indent="-349250"/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Lightweight</a:t>
            </a:r>
          </a:p>
          <a:p>
            <a:pPr marL="363538" lvl="1" indent="-349250"/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Simple to understand</a:t>
            </a:r>
          </a:p>
          <a:p>
            <a:pPr marL="363538" lvl="1" indent="-349250"/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Difficult to master</a:t>
            </a:r>
          </a:p>
          <a:p>
            <a:pPr marL="363538" lvl="1" indent="-349250"/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4288" lvl="1" indent="0">
              <a:buNone/>
            </a:pPr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The Scrum Guide, P3</a:t>
            </a:r>
          </a:p>
        </p:txBody>
      </p:sp>
    </p:spTree>
    <p:extLst>
      <p:ext uri="{BB962C8B-B14F-4D97-AF65-F5344CB8AC3E}">
        <p14:creationId xmlns:p14="http://schemas.microsoft.com/office/powerpoint/2010/main" val="198369651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2"/>
          </a:solidFill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Caution!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solidFill>
            <a:schemeClr val="accent4"/>
          </a:solidFill>
          <a:ln>
            <a:solidFill>
              <a:srgbClr val="0432FF"/>
            </a:solidFill>
          </a:ln>
        </p:spPr>
        <p:txBody>
          <a:bodyPr anchor="ctr" anchorCtr="0">
            <a:noAutofit/>
          </a:bodyPr>
          <a:lstStyle/>
          <a:p>
            <a:pPr marL="1130300" lvl="1" indent="-1116013" algn="ctr">
              <a:buNone/>
            </a:pPr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結論：</a:t>
            </a: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buNone/>
            </a:pPr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実験し続けて、</a:t>
            </a: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buNone/>
            </a:pPr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自分たちにあうスタイルを</a:t>
            </a: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buNone/>
            </a:pPr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見つける</a:t>
            </a: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buNone/>
            </a:pPr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フォームを固める</a:t>
            </a: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28744996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ポイント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solidFill>
            <a:schemeClr val="accent4"/>
          </a:solidFill>
          <a:ln>
            <a:solidFill>
              <a:srgbClr val="0432FF"/>
            </a:solidFill>
          </a:ln>
        </p:spPr>
        <p:txBody>
          <a:bodyPr anchor="ctr" anchorCtr="0">
            <a:noAutofit/>
          </a:bodyPr>
          <a:lstStyle/>
          <a:p>
            <a:pPr marL="1130300" lvl="1" indent="-1116013" algn="ctr">
              <a:buNone/>
            </a:pPr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プロダクト開発チームと</a:t>
            </a: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buNone/>
            </a:pPr>
            <a:r>
              <a:rPr lang="ja-JP" altLang="en-US" sz="40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一緒に痛い目にあう</a:t>
            </a:r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ことで、</a:t>
            </a: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buNone/>
            </a:pPr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本当に必要なものを発見しよう</a:t>
            </a: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5634031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調理・加工のための</a:t>
            </a:r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つのキー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</a:t>
            </a:fld>
            <a:endParaRPr kumimoji="1" lang="ja-JP" altLang="en-US"/>
          </a:p>
        </p:txBody>
      </p:sp>
      <p:sp>
        <p:nvSpPr>
          <p:cNvPr id="5" name="コンテンツ プレースホルダー 8">
            <a:extLst>
              <a:ext uri="{FF2B5EF4-FFF2-40B4-BE49-F238E27FC236}">
                <a16:creationId xmlns:a16="http://schemas.microsoft.com/office/drawing/2014/main" id="{0F88105D-33A3-ED4C-B60F-205840BA4DFE}"/>
              </a:ext>
            </a:extLst>
          </p:cNvPr>
          <p:cNvSpPr txBox="1">
            <a:spLocks/>
          </p:cNvSpPr>
          <p:nvPr/>
        </p:nvSpPr>
        <p:spPr>
          <a:xfrm>
            <a:off x="628650" y="1689099"/>
            <a:ext cx="7887600" cy="14400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6713" lvl="1" indent="-352425"/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考え続ける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6" name="コンテンツ プレースホルダー 8">
            <a:extLst>
              <a:ext uri="{FF2B5EF4-FFF2-40B4-BE49-F238E27FC236}">
                <a16:creationId xmlns:a16="http://schemas.microsoft.com/office/drawing/2014/main" id="{25546321-3152-5640-B826-4D2F392D0F9A}"/>
              </a:ext>
            </a:extLst>
          </p:cNvPr>
          <p:cNvSpPr txBox="1">
            <a:spLocks/>
          </p:cNvSpPr>
          <p:nvPr/>
        </p:nvSpPr>
        <p:spPr>
          <a:xfrm>
            <a:off x="628650" y="3172299"/>
            <a:ext cx="7887600" cy="14400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6713" lvl="1" indent="-352425"/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試し続ける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7" name="コンテンツ プレースホルダー 8">
            <a:extLst>
              <a:ext uri="{FF2B5EF4-FFF2-40B4-BE49-F238E27FC236}">
                <a16:creationId xmlns:a16="http://schemas.microsoft.com/office/drawing/2014/main" id="{2DF34281-B223-034D-842B-D46B3D0ACB04}"/>
              </a:ext>
            </a:extLst>
          </p:cNvPr>
          <p:cNvSpPr txBox="1">
            <a:spLocks/>
          </p:cNvSpPr>
          <p:nvPr/>
        </p:nvSpPr>
        <p:spPr>
          <a:xfrm>
            <a:off x="628650" y="4655499"/>
            <a:ext cx="7887600" cy="14400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6713" lvl="1" indent="-352425"/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よかったものは取り入れる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274491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kumimoji="1"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title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solidFill>
            <a:schemeClr val="accent4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pPr marL="0" lvl="1" indent="0" algn="ctr" defTabSz="9144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ja-JP" altLang="en-US" sz="400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改善を共に推進する</a:t>
            </a:r>
            <a:endParaRPr lang="en-US" altLang="ja-JP" sz="4000" dirty="0">
              <a:solidFill>
                <a:srgbClr val="07B53B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0" lvl="1" indent="0" algn="ctr" defTabSz="9144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ja-JP" altLang="en-US" sz="400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パートナーとなる</a:t>
            </a:r>
            <a:endParaRPr lang="en-US" altLang="ja-JP" sz="4000" dirty="0">
              <a:solidFill>
                <a:srgbClr val="07B53B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0" lvl="1" indent="0" defTabSz="914400">
              <a:lnSpc>
                <a:spcPct val="100000"/>
              </a:lnSpc>
              <a:spcBef>
                <a:spcPts val="0"/>
              </a:spcBef>
              <a:buNone/>
              <a:defRPr/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プロダクトマネージャーとともに、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テストの観点から</a:t>
            </a:r>
            <a:r>
              <a:rPr lang="ja-JP" altLang="en-US" sz="280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仕様策定を担う</a:t>
            </a:r>
            <a:endParaRPr lang="en-US" altLang="ja-JP" sz="2800" dirty="0">
              <a:solidFill>
                <a:srgbClr val="07B53B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開発チームとともに、テストの観点から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開発をサポートする</a:t>
            </a:r>
            <a:endParaRPr lang="en-US" altLang="ja-JP" sz="2800" dirty="0">
              <a:solidFill>
                <a:srgbClr val="07B53B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SET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として、テスト自動化の推進や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必要なツールの開発・提供を行う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47589942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solidFill>
            <a:srgbClr val="F15A22"/>
          </a:solidFill>
          <a:ln>
            <a:noFill/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6000" b="1">
                <a:solidFill>
                  <a:srgbClr val="07B53B"/>
                </a:solidFill>
              </a:rPr>
              <a:t>まとめ</a:t>
            </a:r>
            <a:endParaRPr lang="en-US" altLang="ja-JP" sz="6000" b="1" dirty="0">
              <a:solidFill>
                <a:srgbClr val="07B53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002968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solidFill>
            <a:schemeClr val="accent2"/>
          </a:solidFill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つのキー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solidFill>
            <a:schemeClr val="accent4"/>
          </a:solidFill>
          <a:ln>
            <a:solidFill>
              <a:srgbClr val="0432FF"/>
            </a:solidFill>
          </a:ln>
        </p:spPr>
        <p:txBody>
          <a:bodyPr anchor="ctr" anchorCtr="0">
            <a:noAutofit/>
          </a:bodyPr>
          <a:lstStyle/>
          <a:p>
            <a:pPr marL="366713" lvl="1" indent="-352425"/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考え続ける</a:t>
            </a: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366713" lvl="1" indent="-352425"/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試し続ける</a:t>
            </a: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366713" lvl="1" indent="-352425"/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よかったものは取り入れる</a:t>
            </a: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45725827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solidFill>
            <a:schemeClr val="accent2"/>
          </a:solidFill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結論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solidFill>
            <a:schemeClr val="accent4"/>
          </a:solidFill>
          <a:ln>
            <a:solidFill>
              <a:srgbClr val="0432FF"/>
            </a:solidFill>
          </a:ln>
        </p:spPr>
        <p:txBody>
          <a:bodyPr anchor="ctr" anchorCtr="0">
            <a:noAutofit/>
          </a:bodyPr>
          <a:lstStyle/>
          <a:p>
            <a:pPr marL="14288" lvl="1" indent="0">
              <a:buNone/>
            </a:pPr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今回共有させていただいたものを</a:t>
            </a: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400050" lvl="1" indent="-385763"/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合うかどうか考え続ける</a:t>
            </a: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366713" lvl="1" indent="-352425"/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合いそうなら試し続ける</a:t>
            </a: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366713" lvl="1" indent="-352425"/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合ったら取り入れる</a:t>
            </a: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56343354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 amt="3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54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6000" b="1">
                <a:solidFill>
                  <a:srgbClr val="07B53B"/>
                </a:solidFill>
              </a:rPr>
              <a:t>個人・チーム・</a:t>
            </a:r>
            <a:endParaRPr lang="en-US" altLang="ja-JP" sz="6000" b="1" dirty="0">
              <a:solidFill>
                <a:srgbClr val="07B53B"/>
              </a:solidFill>
            </a:endParaRPr>
          </a:p>
          <a:p>
            <a:pPr algn="ctr"/>
            <a:r>
              <a:rPr lang="ja-JP" altLang="en-US" sz="6000" b="1">
                <a:solidFill>
                  <a:srgbClr val="07B53B"/>
                </a:solidFill>
              </a:rPr>
              <a:t>会社を強化し</a:t>
            </a:r>
            <a:endParaRPr lang="en-US" altLang="ja-JP" sz="6000" b="1" dirty="0">
              <a:solidFill>
                <a:srgbClr val="07B53B"/>
              </a:solidFill>
            </a:endParaRPr>
          </a:p>
          <a:p>
            <a:pPr algn="ctr"/>
            <a:r>
              <a:rPr lang="ja-JP" altLang="en-US" sz="6000" b="1">
                <a:solidFill>
                  <a:srgbClr val="07B53B"/>
                </a:solidFill>
              </a:rPr>
              <a:t>大企業病を回避する！</a:t>
            </a:r>
            <a:endParaRPr lang="en-US" altLang="ja-JP" sz="6000" b="1" dirty="0">
              <a:solidFill>
                <a:srgbClr val="07B53B"/>
              </a:solidFill>
            </a:endParaRPr>
          </a:p>
        </p:txBody>
      </p:sp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改善を推進する理由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01885350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 amt="15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noFill/>
          <a:ln>
            <a:noFill/>
          </a:ln>
        </p:spPr>
        <p:txBody>
          <a:bodyPr/>
          <a:lstStyle/>
          <a:p>
            <a:r>
              <a:rPr lang="en-US" altLang="ja-JP" sz="8000" b="1" dirty="0">
                <a:solidFill>
                  <a:srgbClr val="07B53B"/>
                </a:solidFill>
              </a:rPr>
              <a:t>Hack</a:t>
            </a:r>
            <a:br>
              <a:rPr lang="en-US" altLang="ja-JP" sz="8000" b="1" dirty="0">
                <a:solidFill>
                  <a:srgbClr val="07B53B"/>
                </a:solidFill>
              </a:rPr>
            </a:br>
            <a:r>
              <a:rPr lang="en-US" altLang="ja-JP" sz="8000" b="1" dirty="0">
                <a:solidFill>
                  <a:srgbClr val="07B53B"/>
                </a:solidFill>
              </a:rPr>
              <a:t>everything!</a:t>
            </a:r>
            <a:endParaRPr kumimoji="1" lang="ja-JP" altLang="en-US" sz="8000" b="1">
              <a:solidFill>
                <a:srgbClr val="07B53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00142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 amt="2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noFill/>
          <a:ln>
            <a:noFill/>
          </a:ln>
        </p:spPr>
        <p:txBody>
          <a:bodyPr/>
          <a:lstStyle/>
          <a:p>
            <a:r>
              <a:rPr lang="en-US" altLang="ja-JP" sz="8000" b="1" dirty="0">
                <a:solidFill>
                  <a:srgbClr val="07B53B"/>
                </a:solidFill>
              </a:rPr>
              <a:t>And</a:t>
            </a:r>
            <a:r>
              <a:rPr lang="mr-IN" altLang="ja-JP" sz="8000" b="1" dirty="0">
                <a:solidFill>
                  <a:srgbClr val="07B53B"/>
                </a:solidFill>
              </a:rPr>
              <a:t>…</a:t>
            </a:r>
            <a:br>
              <a:rPr lang="en-US" altLang="ja-JP" sz="8000" b="1" dirty="0">
                <a:solidFill>
                  <a:srgbClr val="07B53B"/>
                </a:solidFill>
              </a:rPr>
            </a:br>
            <a:r>
              <a:rPr lang="en-US" altLang="ja-JP" sz="8000" b="1" dirty="0">
                <a:solidFill>
                  <a:srgbClr val="07B53B"/>
                </a:solidFill>
              </a:rPr>
              <a:t>Be happy!</a:t>
            </a:r>
            <a:endParaRPr kumimoji="1" lang="ja-JP" altLang="en-US" sz="8000" b="1">
              <a:solidFill>
                <a:srgbClr val="07B53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13272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noFill/>
          <a:ln>
            <a:noFill/>
          </a:ln>
        </p:spPr>
        <p:txBody>
          <a:bodyPr/>
          <a:lstStyle/>
          <a:p>
            <a:r>
              <a:rPr lang="ja-JP" altLang="en-US" sz="8000" b="1"/>
              <a:t>課題認識</a:t>
            </a:r>
            <a:endParaRPr kumimoji="1" lang="ja-JP" altLang="en-US" sz="8000" b="1"/>
          </a:p>
        </p:txBody>
      </p:sp>
    </p:spTree>
    <p:extLst>
      <p:ext uri="{BB962C8B-B14F-4D97-AF65-F5344CB8AC3E}">
        <p14:creationId xmlns:p14="http://schemas.microsoft.com/office/powerpoint/2010/main" val="1976750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1.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0" lvl="1" indent="0" algn="ctr">
              <a:buNone/>
            </a:pPr>
            <a:r>
              <a:rPr lang="ja-JP" altLang="en-US" sz="4000">
                <a:solidFill>
                  <a:srgbClr val="07B53B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アジャイルプラクティス・マインドセットだけで改善活動は可能か？</a:t>
            </a:r>
            <a:endParaRPr lang="en-US" altLang="ja-JP" sz="2800" dirty="0">
              <a:solidFill>
                <a:srgbClr val="07B53B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218895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技術と実験の必要性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solidFill>
            <a:schemeClr val="accent4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pPr marL="0" lvl="1" indent="0" algn="ctr">
              <a:buNone/>
            </a:pPr>
            <a:r>
              <a:rPr lang="ja-JP" altLang="en-US" sz="4000">
                <a:latin typeface="ヒラギノ角ゴ ProN W6"/>
                <a:ea typeface="ヒラギノ角ゴ ProN W6"/>
                <a:cs typeface="ヒラギノ角ゴ ProN W6"/>
              </a:rPr>
              <a:t>技術と実験の必要性</a:t>
            </a:r>
            <a:endParaRPr lang="en-US" altLang="ja-JP" sz="4000" dirty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0" lvl="1" indent="0">
              <a:buNone/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/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a</a:t>
            </a:r>
          </a:p>
          <a:p>
            <a:pPr marL="457200" lvl="1" indent="-457200"/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6626100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組織・ビジネスへインパクトを与える活動の重要性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solidFill>
            <a:schemeClr val="accent4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pPr marL="0" lvl="1" indent="0" algn="ctr">
              <a:buNone/>
            </a:pPr>
            <a:r>
              <a:rPr lang="ja-JP" altLang="en-US" sz="4000">
                <a:latin typeface="ヒラギノ角ゴ ProN W6"/>
                <a:ea typeface="ヒラギノ角ゴ ProN W6"/>
                <a:cs typeface="ヒラギノ角ゴ ProN W6"/>
              </a:rPr>
              <a:t>組織・ビジネスへインパクトを与える活動の重要性</a:t>
            </a:r>
            <a:endParaRPr lang="en-US" altLang="ja-JP" sz="4000" dirty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0" lvl="1" indent="0">
              <a:buNone/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/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a</a:t>
            </a:r>
          </a:p>
          <a:p>
            <a:pPr marL="457200" lvl="1" indent="-457200"/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8873072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ユーザー設定 6">
      <a:dk1>
        <a:srgbClr val="595959"/>
      </a:dk1>
      <a:lt1>
        <a:srgbClr val="FFFFFF"/>
      </a:lt1>
      <a:dk2>
        <a:srgbClr val="E50012"/>
      </a:dk2>
      <a:lt2>
        <a:srgbClr val="DEDEDE"/>
      </a:lt2>
      <a:accent1>
        <a:srgbClr val="797979"/>
      </a:accent1>
      <a:accent2>
        <a:srgbClr val="EB9D00"/>
      </a:accent2>
      <a:accent3>
        <a:srgbClr val="BFBFBF"/>
      </a:accent3>
      <a:accent4>
        <a:srgbClr val="FFC000"/>
      </a:accent4>
      <a:accent5>
        <a:srgbClr val="E50012"/>
      </a:accent5>
      <a:accent6>
        <a:srgbClr val="FF7C80"/>
      </a:accent6>
      <a:hlink>
        <a:srgbClr val="0000FF"/>
      </a:hlink>
      <a:folHlink>
        <a:srgbClr val="595959"/>
      </a:folHlink>
    </a:clrScheme>
    <a:fontScheme name="ユーザー定義 2">
      <a:majorFont>
        <a:latin typeface="Tw Cen MT"/>
        <a:ea typeface="HGPｺﾞｼｯｸE"/>
        <a:cs typeface=""/>
      </a:majorFont>
      <a:minorFont>
        <a:latin typeface="Franklin Gothic Book"/>
        <a:ea typeface="HGPｺﾞｼｯｸ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BFBFBF"/>
        </a:solidFill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rgbClr val="0AC200"/>
        </a:solidFill>
        <a:ln w="63500">
          <a:solidFill>
            <a:srgbClr val="FF0000"/>
          </a:solidFill>
        </a:ln>
      </a:spPr>
      <a:bodyPr vert="horz" lIns="91440" tIns="45720" rIns="91440" bIns="45720" rtlCol="0" anchor="ctr" anchorCtr="0">
        <a:noAutofit/>
      </a:bodyPr>
      <a:lstStyle>
        <a:defPPr marL="534988" indent="-534988" algn="ctr" defTabSz="914400">
          <a:lnSpc>
            <a:spcPct val="100000"/>
          </a:lnSpc>
          <a:spcBef>
            <a:spcPts val="0"/>
          </a:spcBef>
          <a:buNone/>
          <a:defRPr sz="2800" dirty="0" smtClean="0">
            <a:solidFill>
              <a:schemeClr val="tx1">
                <a:lumMod val="50000"/>
              </a:schemeClr>
            </a:solidFill>
            <a:latin typeface="ヒラギノ角ゴ ProN W6"/>
            <a:ea typeface="ヒラギノ角ゴ ProN W6"/>
            <a:cs typeface="ヒラギノ角ゴ ProN W6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プレゼンテーション5" id="{635F5DAF-CAC2-7442-AA3A-C2EB436D7EA4}" vid="{EDE04049-9C0B-7A42-88BF-C34543A26365}"/>
    </a:ext>
  </a:extLst>
</a:theme>
</file>

<file path=ppt/theme/theme2.xml><?xml version="1.0" encoding="utf-8"?>
<a:theme xmlns:a="http://schemas.openxmlformats.org/drawingml/2006/main" name="1_Office テーマ">
  <a:themeElements>
    <a:clrScheme name="資料作成用">
      <a:dk1>
        <a:srgbClr val="595959"/>
      </a:dk1>
      <a:lt1>
        <a:sysClr val="window" lastClr="FFFFFF"/>
      </a:lt1>
      <a:dk2>
        <a:srgbClr val="E50012"/>
      </a:dk2>
      <a:lt2>
        <a:srgbClr val="DEDEDE"/>
      </a:lt2>
      <a:accent1>
        <a:srgbClr val="797979"/>
      </a:accent1>
      <a:accent2>
        <a:srgbClr val="EB9D00"/>
      </a:accent2>
      <a:accent3>
        <a:srgbClr val="BFBFBF"/>
      </a:accent3>
      <a:accent4>
        <a:srgbClr val="FFC000"/>
      </a:accent4>
      <a:accent5>
        <a:srgbClr val="595959"/>
      </a:accent5>
      <a:accent6>
        <a:srgbClr val="FF7C80"/>
      </a:accent6>
      <a:hlink>
        <a:srgbClr val="FFFFFF"/>
      </a:hlink>
      <a:folHlink>
        <a:srgbClr val="595959"/>
      </a:folHlink>
    </a:clrScheme>
    <a:fontScheme name="ユーザー定義 2">
      <a:majorFont>
        <a:latin typeface="Tw Cen MT"/>
        <a:ea typeface="HGPｺﾞｼｯｸE"/>
        <a:cs typeface=""/>
      </a:majorFont>
      <a:minorFont>
        <a:latin typeface="Franklin Gothic Book"/>
        <a:ea typeface="HGPｺﾞｼｯｸ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BFBFBF"/>
        </a:solidFill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kumimoji="1" sz="4800" dirty="0" smtClean="0">
            <a:solidFill>
              <a:srgbClr val="595959"/>
            </a:solidFill>
            <a:latin typeface="HGPｺﾞｼｯｸE" panose="020B0900000000000000" pitchFamily="50" charset="-128"/>
            <a:ea typeface="HGPｺﾞｼｯｸE" panose="020B0900000000000000" pitchFamily="50" charset="-128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プレゼンテーション5" id="{635F5DAF-CAC2-7442-AA3A-C2EB436D7EA4}" vid="{A7687B34-BA34-1C4A-8369-B92120B45902}"/>
    </a:ext>
  </a:extLst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macテンプレート4_3</Template>
  <TotalTime>4029</TotalTime>
  <Words>1597</Words>
  <Application>Microsoft Macintosh PowerPoint</Application>
  <PresentationFormat>画面に合わせる (4:3)</PresentationFormat>
  <Paragraphs>362</Paragraphs>
  <Slides>56</Slides>
  <Notes>56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7</vt:i4>
      </vt:variant>
      <vt:variant>
        <vt:lpstr>テーマ</vt:lpstr>
      </vt:variant>
      <vt:variant>
        <vt:i4>2</vt:i4>
      </vt:variant>
      <vt:variant>
        <vt:lpstr>スライド タイトル</vt:lpstr>
      </vt:variant>
      <vt:variant>
        <vt:i4>56</vt:i4>
      </vt:variant>
    </vt:vector>
  </HeadingPairs>
  <TitlesOfParts>
    <vt:vector size="65" baseType="lpstr">
      <vt:lpstr>HGPｺﾞｼｯｸE</vt:lpstr>
      <vt:lpstr>Hiragino Kaku Gothic ProN W6</vt:lpstr>
      <vt:lpstr>ＭＳ Ｐゴシック</vt:lpstr>
      <vt:lpstr>ヒラギノ角ゴ ProN W6</vt:lpstr>
      <vt:lpstr>Arial</vt:lpstr>
      <vt:lpstr>Calibri</vt:lpstr>
      <vt:lpstr>Franklin Gothic Book</vt:lpstr>
      <vt:lpstr>Office テーマ</vt:lpstr>
      <vt:lpstr>1_Office テーマ</vt:lpstr>
      <vt:lpstr>特殊部隊 SETチームの日常  -技術と実験を融合した実践アジャイル術-</vt:lpstr>
      <vt:lpstr>当セッション／資料の目的</vt:lpstr>
      <vt:lpstr>そのままでは使えません！</vt:lpstr>
      <vt:lpstr>調理・加工が必要です</vt:lpstr>
      <vt:lpstr>調理・加工のための3つのキー</vt:lpstr>
      <vt:lpstr>課題認識</vt:lpstr>
      <vt:lpstr>1.</vt:lpstr>
      <vt:lpstr>技術と実験の必要性</vt:lpstr>
      <vt:lpstr>組織・ビジネスへインパクトを与える活動の重要性</vt:lpstr>
      <vt:lpstr>ポイント</vt:lpstr>
      <vt:lpstr>SET #とは</vt:lpstr>
      <vt:lpstr>Software Engineer in Test</vt:lpstr>
      <vt:lpstr>SET #とは</vt:lpstr>
      <vt:lpstr>LINEのSET #とは</vt:lpstr>
      <vt:lpstr>LINEのSET #とは</vt:lpstr>
      <vt:lpstr>LINEのSETの3つの軸</vt:lpstr>
      <vt:lpstr>Team of Transformational Leaders</vt:lpstr>
      <vt:lpstr>アジェンダ</vt:lpstr>
      <vt:lpstr>PowerPoint プレゼンテーション</vt:lpstr>
      <vt:lpstr>ポイント・概要</vt:lpstr>
      <vt:lpstr>事例1：Ayaperf</vt:lpstr>
      <vt:lpstr>アイコンを後で使うよ！</vt:lpstr>
      <vt:lpstr>事例2：Karate</vt:lpstr>
      <vt:lpstr>まとめ</vt:lpstr>
      <vt:lpstr>ポイント</vt:lpstr>
      <vt:lpstr>PowerPoint プレゼンテーション</vt:lpstr>
      <vt:lpstr>PowerPoint プレゼンテーション</vt:lpstr>
      <vt:lpstr>PowerPoint プレゼンテーション</vt:lpstr>
      <vt:lpstr>Learning Lesson #とは</vt:lpstr>
      <vt:lpstr>ポイント</vt:lpstr>
      <vt:lpstr>SETチームでのルール</vt:lpstr>
      <vt:lpstr>SETチームが学んだこと</vt:lpstr>
      <vt:lpstr>実践内容</vt:lpstr>
      <vt:lpstr>工夫すべき点</vt:lpstr>
      <vt:lpstr>成果例：Onboarding</vt:lpstr>
      <vt:lpstr>まとめ</vt:lpstr>
      <vt:lpstr>PowerPoint プレゼンテーション</vt:lpstr>
      <vt:lpstr>Design Sprint #とは</vt:lpstr>
      <vt:lpstr>事例・課題</vt:lpstr>
      <vt:lpstr>何から手をつければ良いか？</vt:lpstr>
      <vt:lpstr>活用のポイント</vt:lpstr>
      <vt:lpstr>実践内容</vt:lpstr>
      <vt:lpstr>工夫すべき点</vt:lpstr>
      <vt:lpstr>成果例：テスト自動化の混乱の解決</vt:lpstr>
      <vt:lpstr>まとめ</vt:lpstr>
      <vt:lpstr>PowerPoint プレゼンテーション</vt:lpstr>
      <vt:lpstr>Caution!</vt:lpstr>
      <vt:lpstr>Caution!</vt:lpstr>
      <vt:lpstr>ポイント</vt:lpstr>
      <vt:lpstr>title</vt:lpstr>
      <vt:lpstr>PowerPoint プレゼンテーション</vt:lpstr>
      <vt:lpstr>3つのキー</vt:lpstr>
      <vt:lpstr>結論</vt:lpstr>
      <vt:lpstr>改善を推進する理由</vt:lpstr>
      <vt:lpstr>Hack everything!</vt:lpstr>
      <vt:lpstr>And… Be happy!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世界と事例から学ぶ、 プロダクトオーナーの 「素養」としての アジャイルメトリクス</dc:title>
  <dc:creator>伊藤　宏幸</dc:creator>
  <cp:lastModifiedBy>Microsoft Office User</cp:lastModifiedBy>
  <cp:revision>6510</cp:revision>
  <cp:lastPrinted>2019-12-11T06:41:24Z</cp:lastPrinted>
  <dcterms:created xsi:type="dcterms:W3CDTF">2016-11-21T06:16:44Z</dcterms:created>
  <dcterms:modified xsi:type="dcterms:W3CDTF">2019-12-13T02:38:48Z</dcterms:modified>
</cp:coreProperties>
</file>